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6_A6B08779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4"/>
  </p:sldMasterIdLst>
  <p:notesMasterIdLst>
    <p:notesMasterId r:id="rId27"/>
  </p:notesMasterIdLst>
  <p:handoutMasterIdLst>
    <p:handoutMasterId r:id="rId28"/>
  </p:handoutMasterIdLst>
  <p:sldIdLst>
    <p:sldId id="358" r:id="rId5"/>
    <p:sldId id="374" r:id="rId6"/>
    <p:sldId id="261" r:id="rId7"/>
    <p:sldId id="262" r:id="rId8"/>
    <p:sldId id="372" r:id="rId9"/>
    <p:sldId id="361" r:id="rId10"/>
    <p:sldId id="377" r:id="rId11"/>
    <p:sldId id="373" r:id="rId12"/>
    <p:sldId id="367" r:id="rId13"/>
    <p:sldId id="378" r:id="rId14"/>
    <p:sldId id="375" r:id="rId15"/>
    <p:sldId id="359" r:id="rId16"/>
    <p:sldId id="354" r:id="rId17"/>
    <p:sldId id="347" r:id="rId18"/>
    <p:sldId id="350" r:id="rId19"/>
    <p:sldId id="362" r:id="rId20"/>
    <p:sldId id="376" r:id="rId21"/>
    <p:sldId id="379" r:id="rId22"/>
    <p:sldId id="380" r:id="rId23"/>
    <p:sldId id="381" r:id="rId24"/>
    <p:sldId id="368" r:id="rId25"/>
    <p:sldId id="33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27686-7DDD-5E15-5B16-F906617CE47E}" name="Lende, Sebastian" initials="LS" userId="S::slende@pcgus.com::e5bdbf55-e168-494c-9ec6-878b1a910799" providerId="AD"/>
  <p188:author id="{4937C6F8-8E3F-0FB0-CB00-E240D9415F3C}" name="Van Popering, Michael" initials="VM" userId="S::mvanpopering@pcgus.com::b536ad61-59e3-4366-9b82-2e15e90483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8F8F8"/>
    <a:srgbClr val="FFFFFF"/>
    <a:srgbClr val="00186E"/>
    <a:srgbClr val="EE2346"/>
    <a:srgbClr val="000000"/>
    <a:srgbClr val="213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84" autoAdjust="0"/>
  </p:normalViewPr>
  <p:slideViewPr>
    <p:cSldViewPr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06_A6B087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183EE5-2B66-4DD8-932C-0FC872A49B08}" authorId="{21527686-7DDD-5E15-5B16-F906617CE47E}" status="resolved" created="2022-07-06T19:27:23.08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96586873" sldId="262"/>
      <ac:spMk id="9" creationId="{7E1B5FEF-4283-4798-A011-110C104AFB45}"/>
      <ac:txMk cp="153" len="1">
        <ac:context len="182" hash="15493813"/>
      </ac:txMk>
    </ac:txMkLst>
    <p188:pos x="1861457" y="1182231"/>
    <p188:txBody>
      <a:bodyPr/>
      <a:lstStyle/>
      <a:p>
        <a:r>
          <a:rPr lang="en-US"/>
          <a:t>Should be at the end of the combined presentation. Flip timeline and next steps</a:t>
        </a:r>
      </a:p>
    </p188:txBody>
  </p188:cm>
  <p188:cm id="{F4F0B0E4-8EEE-4D91-AB1C-FF593E4E47DB}" authorId="{21527686-7DDD-5E15-5B16-F906617CE47E}" status="resolved" created="2022-07-06T19:29:31.9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96586873" sldId="262"/>
      <ac:spMk id="9" creationId="{7E1B5FEF-4283-4798-A011-110C104AFB45}"/>
      <ac:txMk cp="46" len="9">
        <ac:context len="182" hash="15493813"/>
      </ac:txMk>
    </ac:txMkLst>
    <p188:pos x="1055914" y="866545"/>
    <p188:txBody>
      <a:bodyPr/>
      <a:lstStyle/>
      <a:p>
        <a:r>
          <a:rPr lang="en-US"/>
          <a:t>Insert Chris's slide after Progress section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98D9D-238A-4F3D-B0D7-18AEC3BB8D9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C8A445-04E1-419E-8A0A-2C3705C8D6AE}">
      <dgm:prSet phldrT="[Text]"/>
      <dgm:spPr/>
      <dgm:t>
        <a:bodyPr/>
        <a:lstStyle/>
        <a:p>
          <a:r>
            <a:rPr lang="en-US" dirty="0"/>
            <a:t>Securing federal funding to reduce burden on the USVI</a:t>
          </a:r>
        </a:p>
      </dgm:t>
    </dgm:pt>
    <dgm:pt modelId="{702E834F-DB2C-4698-BABE-A4596B576A8A}" type="parTrans" cxnId="{E6E82C99-D8F9-42A0-95E8-9E630111C626}">
      <dgm:prSet/>
      <dgm:spPr/>
      <dgm:t>
        <a:bodyPr/>
        <a:lstStyle/>
        <a:p>
          <a:endParaRPr lang="en-US"/>
        </a:p>
      </dgm:t>
    </dgm:pt>
    <dgm:pt modelId="{24DC81E6-02E8-4C6A-A273-45AA912A6CBB}" type="sibTrans" cxnId="{E6E82C99-D8F9-42A0-95E8-9E630111C626}">
      <dgm:prSet/>
      <dgm:spPr/>
      <dgm:t>
        <a:bodyPr/>
        <a:lstStyle/>
        <a:p>
          <a:endParaRPr lang="en-US"/>
        </a:p>
      </dgm:t>
    </dgm:pt>
    <dgm:pt modelId="{A669ACCA-63C4-480F-A92D-53C9940116E5}">
      <dgm:prSet/>
      <dgm:spPr/>
      <dgm:t>
        <a:bodyPr/>
        <a:lstStyle/>
        <a:p>
          <a:r>
            <a:rPr lang="en-US"/>
            <a:t>PCG is exploring a variety of options from different agencies</a:t>
          </a:r>
          <a:endParaRPr lang="en-US" dirty="0"/>
        </a:p>
      </dgm:t>
    </dgm:pt>
    <dgm:pt modelId="{701CDEC3-946A-4433-8450-29DF32DA47F4}" type="parTrans" cxnId="{0D9E2F1B-1438-48DF-8E5E-C8829E8EC250}">
      <dgm:prSet/>
      <dgm:spPr/>
      <dgm:t>
        <a:bodyPr/>
        <a:lstStyle/>
        <a:p>
          <a:endParaRPr lang="en-US"/>
        </a:p>
      </dgm:t>
    </dgm:pt>
    <dgm:pt modelId="{A5FC1A88-449A-4F73-8B53-786ED16C51D2}" type="sibTrans" cxnId="{0D9E2F1B-1438-48DF-8E5E-C8829E8EC250}">
      <dgm:prSet/>
      <dgm:spPr/>
      <dgm:t>
        <a:bodyPr/>
        <a:lstStyle/>
        <a:p>
          <a:endParaRPr lang="en-US"/>
        </a:p>
      </dgm:t>
    </dgm:pt>
    <dgm:pt modelId="{01CF115F-2AC9-4B43-8622-D09601E3D37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Staffing the HIE with on-island resources</a:t>
          </a:r>
        </a:p>
      </dgm:t>
    </dgm:pt>
    <dgm:pt modelId="{428DC106-0491-419A-A477-B73E26FC228C}" type="parTrans" cxnId="{D642B713-A317-41F6-B4F3-CF732EB85802}">
      <dgm:prSet/>
      <dgm:spPr/>
      <dgm:t>
        <a:bodyPr/>
        <a:lstStyle/>
        <a:p>
          <a:endParaRPr lang="en-US"/>
        </a:p>
      </dgm:t>
    </dgm:pt>
    <dgm:pt modelId="{0B26DB1A-53AA-4CE2-8AB7-2860878A2019}" type="sibTrans" cxnId="{D642B713-A317-41F6-B4F3-CF732EB85802}">
      <dgm:prSet/>
      <dgm:spPr/>
      <dgm:t>
        <a:bodyPr/>
        <a:lstStyle/>
        <a:p>
          <a:endParaRPr lang="en-US"/>
        </a:p>
      </dgm:t>
    </dgm:pt>
    <dgm:pt modelId="{6F650A8A-B50D-48F4-917C-E49468F98B7F}">
      <dgm:prSet/>
      <dgm:spPr/>
      <dgm:t>
        <a:bodyPr/>
        <a:lstStyle/>
        <a:p>
          <a:r>
            <a:rPr lang="en-US"/>
            <a:t>Sufficient experienced personnel may not exist in the territory, may have to consider external staffing</a:t>
          </a:r>
          <a:endParaRPr lang="en-US" dirty="0"/>
        </a:p>
      </dgm:t>
    </dgm:pt>
    <dgm:pt modelId="{DD4BF1BB-98A7-41E8-8DF5-89B6F1C37BE3}" type="parTrans" cxnId="{9C101191-EBF0-4C41-8E42-DBDABE0B6B93}">
      <dgm:prSet/>
      <dgm:spPr/>
      <dgm:t>
        <a:bodyPr/>
        <a:lstStyle/>
        <a:p>
          <a:endParaRPr lang="en-US"/>
        </a:p>
      </dgm:t>
    </dgm:pt>
    <dgm:pt modelId="{B33998CA-FC7E-4E0C-8419-84D3846C3C14}" type="sibTrans" cxnId="{9C101191-EBF0-4C41-8E42-DBDABE0B6B93}">
      <dgm:prSet/>
      <dgm:spPr/>
      <dgm:t>
        <a:bodyPr/>
        <a:lstStyle/>
        <a:p>
          <a:endParaRPr lang="en-US"/>
        </a:p>
      </dgm:t>
    </dgm:pt>
    <dgm:pt modelId="{B39A10D1-A594-4AD2-AC4C-AF9DEF93831A}">
      <dgm:prSet/>
      <dgm:spPr/>
      <dgm:t>
        <a:bodyPr/>
        <a:lstStyle/>
        <a:p>
          <a:r>
            <a:rPr lang="en-US"/>
            <a:t>Ensuring the solution is accessible to all stakeholders</a:t>
          </a:r>
          <a:endParaRPr lang="en-US" dirty="0"/>
        </a:p>
      </dgm:t>
    </dgm:pt>
    <dgm:pt modelId="{2DA868B5-C69F-4704-914C-C3DCB33E4F51}" type="parTrans" cxnId="{1DA3F613-B8FD-4CA0-9E5C-5C95D27F9927}">
      <dgm:prSet/>
      <dgm:spPr/>
      <dgm:t>
        <a:bodyPr/>
        <a:lstStyle/>
        <a:p>
          <a:endParaRPr lang="en-US"/>
        </a:p>
      </dgm:t>
    </dgm:pt>
    <dgm:pt modelId="{7726BA9C-3C21-42E1-AA35-A3925AC0C067}" type="sibTrans" cxnId="{1DA3F613-B8FD-4CA0-9E5C-5C95D27F9927}">
      <dgm:prSet/>
      <dgm:spPr/>
      <dgm:t>
        <a:bodyPr/>
        <a:lstStyle/>
        <a:p>
          <a:endParaRPr lang="en-US"/>
        </a:p>
      </dgm:t>
    </dgm:pt>
    <dgm:pt modelId="{C3065B0B-1D4A-4115-9311-893B87A95E77}">
      <dgm:prSet/>
      <dgm:spPr/>
      <dgm:t>
        <a:bodyPr/>
        <a:lstStyle/>
        <a:p>
          <a:r>
            <a:rPr lang="en-US"/>
            <a:t>Engaging with all relevant stakeholders in each stage of the project</a:t>
          </a:r>
          <a:endParaRPr lang="en-US" dirty="0"/>
        </a:p>
      </dgm:t>
    </dgm:pt>
    <dgm:pt modelId="{82A95DB1-5192-4D36-A236-CDE9D32498FC}" type="parTrans" cxnId="{8730B2ED-5F68-4ECD-AA6C-C60C81FA2C72}">
      <dgm:prSet/>
      <dgm:spPr/>
      <dgm:t>
        <a:bodyPr/>
        <a:lstStyle/>
        <a:p>
          <a:endParaRPr lang="en-US"/>
        </a:p>
      </dgm:t>
    </dgm:pt>
    <dgm:pt modelId="{8E0DD0FA-A9C2-44E6-8F6E-E0197EC3A5A5}" type="sibTrans" cxnId="{8730B2ED-5F68-4ECD-AA6C-C60C81FA2C72}">
      <dgm:prSet/>
      <dgm:spPr/>
      <dgm:t>
        <a:bodyPr/>
        <a:lstStyle/>
        <a:p>
          <a:endParaRPr lang="en-US"/>
        </a:p>
      </dgm:t>
    </dgm:pt>
    <dgm:pt modelId="{8EAC18F8-9BEC-4756-AC3A-A260B33ED47D}" type="pres">
      <dgm:prSet presAssocID="{86B98D9D-238A-4F3D-B0D7-18AEC3BB8D9E}" presName="linear" presStyleCnt="0">
        <dgm:presLayoutVars>
          <dgm:animLvl val="lvl"/>
          <dgm:resizeHandles val="exact"/>
        </dgm:presLayoutVars>
      </dgm:prSet>
      <dgm:spPr/>
    </dgm:pt>
    <dgm:pt modelId="{EBB9FF17-61A6-49EF-B2AC-F6865DD39542}" type="pres">
      <dgm:prSet presAssocID="{77C8A445-04E1-419E-8A0A-2C3705C8D6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772836-CDB2-41CC-A2CC-3CC8C5D5A34F}" type="pres">
      <dgm:prSet presAssocID="{77C8A445-04E1-419E-8A0A-2C3705C8D6AE}" presName="childText" presStyleLbl="revTx" presStyleIdx="0" presStyleCnt="2">
        <dgm:presLayoutVars>
          <dgm:bulletEnabled val="1"/>
        </dgm:presLayoutVars>
      </dgm:prSet>
      <dgm:spPr/>
    </dgm:pt>
    <dgm:pt modelId="{8716781E-EEBF-4796-937A-301A03BC9899}" type="pres">
      <dgm:prSet presAssocID="{01CF115F-2AC9-4B43-8622-D09601E3D3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1E2374-E285-43B1-B3F1-54E00BA6B182}" type="pres">
      <dgm:prSet presAssocID="{01CF115F-2AC9-4B43-8622-D09601E3D375}" presName="childText" presStyleLbl="revTx" presStyleIdx="1" presStyleCnt="2">
        <dgm:presLayoutVars>
          <dgm:bulletEnabled val="1"/>
        </dgm:presLayoutVars>
      </dgm:prSet>
      <dgm:spPr/>
    </dgm:pt>
    <dgm:pt modelId="{F0183C54-3B09-441D-BB66-7CE7136FC59A}" type="pres">
      <dgm:prSet presAssocID="{B39A10D1-A594-4AD2-AC4C-AF9DEF9383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663911-5CAE-4E1C-814F-C9C8AE864ADA}" type="pres">
      <dgm:prSet presAssocID="{7726BA9C-3C21-42E1-AA35-A3925AC0C067}" presName="spacer" presStyleCnt="0"/>
      <dgm:spPr/>
    </dgm:pt>
    <dgm:pt modelId="{AE4247C7-ECA3-4730-81B3-C200B4EA80C0}" type="pres">
      <dgm:prSet presAssocID="{C3065B0B-1D4A-4115-9311-893B87A95E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12BD0F-929C-4D43-9360-D737F7FB8268}" type="presOf" srcId="{C3065B0B-1D4A-4115-9311-893B87A95E77}" destId="{AE4247C7-ECA3-4730-81B3-C200B4EA80C0}" srcOrd="0" destOrd="0" presId="urn:microsoft.com/office/officeart/2005/8/layout/vList2"/>
    <dgm:cxn modelId="{D642B713-A317-41F6-B4F3-CF732EB85802}" srcId="{86B98D9D-238A-4F3D-B0D7-18AEC3BB8D9E}" destId="{01CF115F-2AC9-4B43-8622-D09601E3D375}" srcOrd="1" destOrd="0" parTransId="{428DC106-0491-419A-A477-B73E26FC228C}" sibTransId="{0B26DB1A-53AA-4CE2-8AB7-2860878A2019}"/>
    <dgm:cxn modelId="{1DA3F613-B8FD-4CA0-9E5C-5C95D27F9927}" srcId="{86B98D9D-238A-4F3D-B0D7-18AEC3BB8D9E}" destId="{B39A10D1-A594-4AD2-AC4C-AF9DEF93831A}" srcOrd="2" destOrd="0" parTransId="{2DA868B5-C69F-4704-914C-C3DCB33E4F51}" sibTransId="{7726BA9C-3C21-42E1-AA35-A3925AC0C067}"/>
    <dgm:cxn modelId="{0D9E2F1B-1438-48DF-8E5E-C8829E8EC250}" srcId="{77C8A445-04E1-419E-8A0A-2C3705C8D6AE}" destId="{A669ACCA-63C4-480F-A92D-53C9940116E5}" srcOrd="0" destOrd="0" parTransId="{701CDEC3-946A-4433-8450-29DF32DA47F4}" sibTransId="{A5FC1A88-449A-4F73-8B53-786ED16C51D2}"/>
    <dgm:cxn modelId="{7CEE2B33-A18B-4809-BA5D-E23066B4ACA8}" type="presOf" srcId="{A669ACCA-63C4-480F-A92D-53C9940116E5}" destId="{5A772836-CDB2-41CC-A2CC-3CC8C5D5A34F}" srcOrd="0" destOrd="0" presId="urn:microsoft.com/office/officeart/2005/8/layout/vList2"/>
    <dgm:cxn modelId="{6A57648C-D984-49B9-BB93-F20630CDD1E3}" type="presOf" srcId="{77C8A445-04E1-419E-8A0A-2C3705C8D6AE}" destId="{EBB9FF17-61A6-49EF-B2AC-F6865DD39542}" srcOrd="0" destOrd="0" presId="urn:microsoft.com/office/officeart/2005/8/layout/vList2"/>
    <dgm:cxn modelId="{9C101191-EBF0-4C41-8E42-DBDABE0B6B93}" srcId="{01CF115F-2AC9-4B43-8622-D09601E3D375}" destId="{6F650A8A-B50D-48F4-917C-E49468F98B7F}" srcOrd="0" destOrd="0" parTransId="{DD4BF1BB-98A7-41E8-8DF5-89B6F1C37BE3}" sibTransId="{B33998CA-FC7E-4E0C-8419-84D3846C3C14}"/>
    <dgm:cxn modelId="{E6E82C99-D8F9-42A0-95E8-9E630111C626}" srcId="{86B98D9D-238A-4F3D-B0D7-18AEC3BB8D9E}" destId="{77C8A445-04E1-419E-8A0A-2C3705C8D6AE}" srcOrd="0" destOrd="0" parTransId="{702E834F-DB2C-4698-BABE-A4596B576A8A}" sibTransId="{24DC81E6-02E8-4C6A-A273-45AA912A6CBB}"/>
    <dgm:cxn modelId="{68A0A29B-2455-4890-8280-8D58F61CF1E3}" type="presOf" srcId="{86B98D9D-238A-4F3D-B0D7-18AEC3BB8D9E}" destId="{8EAC18F8-9BEC-4756-AC3A-A260B33ED47D}" srcOrd="0" destOrd="0" presId="urn:microsoft.com/office/officeart/2005/8/layout/vList2"/>
    <dgm:cxn modelId="{8C4C8AA4-1ABC-4CCF-945D-7FD9C491D761}" type="presOf" srcId="{01CF115F-2AC9-4B43-8622-D09601E3D375}" destId="{8716781E-EEBF-4796-937A-301A03BC9899}" srcOrd="0" destOrd="0" presId="urn:microsoft.com/office/officeart/2005/8/layout/vList2"/>
    <dgm:cxn modelId="{EB1C09B9-2B06-4E17-A455-2104DEF4C4B9}" type="presOf" srcId="{B39A10D1-A594-4AD2-AC4C-AF9DEF93831A}" destId="{F0183C54-3B09-441D-BB66-7CE7136FC59A}" srcOrd="0" destOrd="0" presId="urn:microsoft.com/office/officeart/2005/8/layout/vList2"/>
    <dgm:cxn modelId="{8C118ECF-4849-457D-8467-ACE3CE7BBDB8}" type="presOf" srcId="{6F650A8A-B50D-48F4-917C-E49468F98B7F}" destId="{D51E2374-E285-43B1-B3F1-54E00BA6B182}" srcOrd="0" destOrd="0" presId="urn:microsoft.com/office/officeart/2005/8/layout/vList2"/>
    <dgm:cxn modelId="{8730B2ED-5F68-4ECD-AA6C-C60C81FA2C72}" srcId="{86B98D9D-238A-4F3D-B0D7-18AEC3BB8D9E}" destId="{C3065B0B-1D4A-4115-9311-893B87A95E77}" srcOrd="3" destOrd="0" parTransId="{82A95DB1-5192-4D36-A236-CDE9D32498FC}" sibTransId="{8E0DD0FA-A9C2-44E6-8F6E-E0197EC3A5A5}"/>
    <dgm:cxn modelId="{A955B001-D206-4842-BBD9-F057DD4F2B7A}" type="presParOf" srcId="{8EAC18F8-9BEC-4756-AC3A-A260B33ED47D}" destId="{EBB9FF17-61A6-49EF-B2AC-F6865DD39542}" srcOrd="0" destOrd="0" presId="urn:microsoft.com/office/officeart/2005/8/layout/vList2"/>
    <dgm:cxn modelId="{11510914-F670-4229-BF8B-64CBEF63F792}" type="presParOf" srcId="{8EAC18F8-9BEC-4756-AC3A-A260B33ED47D}" destId="{5A772836-CDB2-41CC-A2CC-3CC8C5D5A34F}" srcOrd="1" destOrd="0" presId="urn:microsoft.com/office/officeart/2005/8/layout/vList2"/>
    <dgm:cxn modelId="{2E7F9A9F-25CC-492C-80C6-8300545DC296}" type="presParOf" srcId="{8EAC18F8-9BEC-4756-AC3A-A260B33ED47D}" destId="{8716781E-EEBF-4796-937A-301A03BC9899}" srcOrd="2" destOrd="0" presId="urn:microsoft.com/office/officeart/2005/8/layout/vList2"/>
    <dgm:cxn modelId="{0679039E-CDBE-4780-B6E2-1482382726FC}" type="presParOf" srcId="{8EAC18F8-9BEC-4756-AC3A-A260B33ED47D}" destId="{D51E2374-E285-43B1-B3F1-54E00BA6B182}" srcOrd="3" destOrd="0" presId="urn:microsoft.com/office/officeart/2005/8/layout/vList2"/>
    <dgm:cxn modelId="{6854BE06-5E9C-4C17-BDF6-D1A90D10A710}" type="presParOf" srcId="{8EAC18F8-9BEC-4756-AC3A-A260B33ED47D}" destId="{F0183C54-3B09-441D-BB66-7CE7136FC59A}" srcOrd="4" destOrd="0" presId="urn:microsoft.com/office/officeart/2005/8/layout/vList2"/>
    <dgm:cxn modelId="{3701D9EF-B66B-464A-B7A0-6EAC05A1F87E}" type="presParOf" srcId="{8EAC18F8-9BEC-4756-AC3A-A260B33ED47D}" destId="{74663911-5CAE-4E1C-814F-C9C8AE864ADA}" srcOrd="5" destOrd="0" presId="urn:microsoft.com/office/officeart/2005/8/layout/vList2"/>
    <dgm:cxn modelId="{96EAAED1-7596-4538-B941-B2B78348CE6A}" type="presParOf" srcId="{8EAC18F8-9BEC-4756-AC3A-A260B33ED47D}" destId="{AE4247C7-ECA3-4730-81B3-C200B4EA80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D8A31-1D73-42A6-ACA2-37B54C53A9E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4DF303-2C05-4411-B11A-2587700EB9B8}">
      <dgm:prSet phldrT="[Text]"/>
      <dgm:spPr/>
      <dgm:t>
        <a:bodyPr/>
        <a:lstStyle/>
        <a:p>
          <a:r>
            <a:rPr lang="en-US" dirty="0"/>
            <a:t>Interoperability seeks to empower providers, patients, and policy makers with timely, contextualized information from traditionally disparate data sources. </a:t>
          </a:r>
        </a:p>
      </dgm:t>
    </dgm:pt>
    <dgm:pt modelId="{CB0BC012-C208-44D0-A9F8-B3752D2C8589}" type="parTrans" cxnId="{663A05F5-C456-4736-B595-1EC910A599FD}">
      <dgm:prSet/>
      <dgm:spPr/>
      <dgm:t>
        <a:bodyPr/>
        <a:lstStyle/>
        <a:p>
          <a:endParaRPr lang="en-US"/>
        </a:p>
      </dgm:t>
    </dgm:pt>
    <dgm:pt modelId="{2349BB8A-B34F-4B28-8075-269ED2B429E7}" type="sibTrans" cxnId="{663A05F5-C456-4736-B595-1EC910A599FD}">
      <dgm:prSet/>
      <dgm:spPr/>
      <dgm:t>
        <a:bodyPr/>
        <a:lstStyle/>
        <a:p>
          <a:endParaRPr lang="en-US"/>
        </a:p>
      </dgm:t>
    </dgm:pt>
    <dgm:pt modelId="{D6EA8F89-F928-4BFF-A600-F7E006D04640}">
      <dgm:prSet/>
      <dgm:spPr>
        <a:solidFill>
          <a:schemeClr val="accent1"/>
        </a:solidFill>
      </dgm:spPr>
      <dgm:t>
        <a:bodyPr/>
        <a:lstStyle/>
        <a:p>
          <a:r>
            <a:rPr lang="en-US"/>
            <a:t>Breaking down information silos is a crucial first step in better understanding the state of healthcare in the US Virgin Islands.</a:t>
          </a:r>
          <a:endParaRPr lang="en-US" dirty="0"/>
        </a:p>
      </dgm:t>
    </dgm:pt>
    <dgm:pt modelId="{55FC154D-D906-42BB-9E2F-0986C843492B}" type="parTrans" cxnId="{4BEA1591-AB49-499D-835E-C4FDA40B55CA}">
      <dgm:prSet/>
      <dgm:spPr/>
      <dgm:t>
        <a:bodyPr/>
        <a:lstStyle/>
        <a:p>
          <a:endParaRPr lang="en-US"/>
        </a:p>
      </dgm:t>
    </dgm:pt>
    <dgm:pt modelId="{37700BD5-498A-4CC4-944D-A133E10AAC12}" type="sibTrans" cxnId="{4BEA1591-AB49-499D-835E-C4FDA40B55CA}">
      <dgm:prSet/>
      <dgm:spPr/>
      <dgm:t>
        <a:bodyPr/>
        <a:lstStyle/>
        <a:p>
          <a:endParaRPr lang="en-US"/>
        </a:p>
      </dgm:t>
    </dgm:pt>
    <dgm:pt modelId="{9C1A5CE2-325E-4255-95D9-D42431CB800B}">
      <dgm:prSet/>
      <dgm:spPr/>
      <dgm:t>
        <a:bodyPr/>
        <a:lstStyle/>
        <a:p>
          <a:r>
            <a:rPr lang="en-US" dirty="0"/>
            <a:t>Can help to identify opportunities, address gaps, and improve health outcomes in the community, through data-driven interventions. </a:t>
          </a:r>
        </a:p>
      </dgm:t>
    </dgm:pt>
    <dgm:pt modelId="{84F22608-D6DC-412C-B6D7-A23625CC5D85}" type="parTrans" cxnId="{2D18311E-D264-4706-B5FD-AC82836462C3}">
      <dgm:prSet/>
      <dgm:spPr/>
      <dgm:t>
        <a:bodyPr/>
        <a:lstStyle/>
        <a:p>
          <a:endParaRPr lang="en-US"/>
        </a:p>
      </dgm:t>
    </dgm:pt>
    <dgm:pt modelId="{343C5859-E1C5-4DE3-89BC-0634AE48F44F}" type="sibTrans" cxnId="{2D18311E-D264-4706-B5FD-AC82836462C3}">
      <dgm:prSet/>
      <dgm:spPr/>
      <dgm:t>
        <a:bodyPr/>
        <a:lstStyle/>
        <a:p>
          <a:endParaRPr lang="en-US"/>
        </a:p>
      </dgm:t>
    </dgm:pt>
    <dgm:pt modelId="{3E182087-8307-4042-9CA4-0C00885F3716}" type="pres">
      <dgm:prSet presAssocID="{3CAD8A31-1D73-42A6-ACA2-37B54C53A9E7}" presName="outerComposite" presStyleCnt="0">
        <dgm:presLayoutVars>
          <dgm:chMax val="5"/>
          <dgm:dir/>
          <dgm:resizeHandles val="exact"/>
        </dgm:presLayoutVars>
      </dgm:prSet>
      <dgm:spPr/>
    </dgm:pt>
    <dgm:pt modelId="{F99712FC-F2F9-4C23-9BDA-9B4D45C7931C}" type="pres">
      <dgm:prSet presAssocID="{3CAD8A31-1D73-42A6-ACA2-37B54C53A9E7}" presName="dummyMaxCanvas" presStyleCnt="0">
        <dgm:presLayoutVars/>
      </dgm:prSet>
      <dgm:spPr/>
    </dgm:pt>
    <dgm:pt modelId="{DE3BA189-9B7D-476C-A0C3-E4466CD13D87}" type="pres">
      <dgm:prSet presAssocID="{3CAD8A31-1D73-42A6-ACA2-37B54C53A9E7}" presName="ThreeNodes_1" presStyleLbl="node1" presStyleIdx="0" presStyleCnt="3">
        <dgm:presLayoutVars>
          <dgm:bulletEnabled val="1"/>
        </dgm:presLayoutVars>
      </dgm:prSet>
      <dgm:spPr/>
    </dgm:pt>
    <dgm:pt modelId="{0D7AA5FC-223A-49A7-BB72-E722F07BFF51}" type="pres">
      <dgm:prSet presAssocID="{3CAD8A31-1D73-42A6-ACA2-37B54C53A9E7}" presName="ThreeNodes_2" presStyleLbl="node1" presStyleIdx="1" presStyleCnt="3">
        <dgm:presLayoutVars>
          <dgm:bulletEnabled val="1"/>
        </dgm:presLayoutVars>
      </dgm:prSet>
      <dgm:spPr/>
    </dgm:pt>
    <dgm:pt modelId="{C241F36D-3661-4830-B1C9-5C035A9A82B0}" type="pres">
      <dgm:prSet presAssocID="{3CAD8A31-1D73-42A6-ACA2-37B54C53A9E7}" presName="ThreeNodes_3" presStyleLbl="node1" presStyleIdx="2" presStyleCnt="3">
        <dgm:presLayoutVars>
          <dgm:bulletEnabled val="1"/>
        </dgm:presLayoutVars>
      </dgm:prSet>
      <dgm:spPr/>
    </dgm:pt>
    <dgm:pt modelId="{E3B632DE-2EA2-4A2B-8505-825BE868E5FC}" type="pres">
      <dgm:prSet presAssocID="{3CAD8A31-1D73-42A6-ACA2-37B54C53A9E7}" presName="ThreeConn_1-2" presStyleLbl="fgAccFollowNode1" presStyleIdx="0" presStyleCnt="2">
        <dgm:presLayoutVars>
          <dgm:bulletEnabled val="1"/>
        </dgm:presLayoutVars>
      </dgm:prSet>
      <dgm:spPr/>
    </dgm:pt>
    <dgm:pt modelId="{F25C0363-6DF6-483F-ACE1-7E54C13C7BE2}" type="pres">
      <dgm:prSet presAssocID="{3CAD8A31-1D73-42A6-ACA2-37B54C53A9E7}" presName="ThreeConn_2-3" presStyleLbl="fgAccFollowNode1" presStyleIdx="1" presStyleCnt="2">
        <dgm:presLayoutVars>
          <dgm:bulletEnabled val="1"/>
        </dgm:presLayoutVars>
      </dgm:prSet>
      <dgm:spPr/>
    </dgm:pt>
    <dgm:pt modelId="{7898B837-1131-4351-9DC3-E5028971BE92}" type="pres">
      <dgm:prSet presAssocID="{3CAD8A31-1D73-42A6-ACA2-37B54C53A9E7}" presName="ThreeNodes_1_text" presStyleLbl="node1" presStyleIdx="2" presStyleCnt="3">
        <dgm:presLayoutVars>
          <dgm:bulletEnabled val="1"/>
        </dgm:presLayoutVars>
      </dgm:prSet>
      <dgm:spPr/>
    </dgm:pt>
    <dgm:pt modelId="{7DF83E7E-AF6C-4E91-9E97-CB830E7C154C}" type="pres">
      <dgm:prSet presAssocID="{3CAD8A31-1D73-42A6-ACA2-37B54C53A9E7}" presName="ThreeNodes_2_text" presStyleLbl="node1" presStyleIdx="2" presStyleCnt="3">
        <dgm:presLayoutVars>
          <dgm:bulletEnabled val="1"/>
        </dgm:presLayoutVars>
      </dgm:prSet>
      <dgm:spPr/>
    </dgm:pt>
    <dgm:pt modelId="{932E597F-56C1-4CA1-ACFE-FE55E2CC8488}" type="pres">
      <dgm:prSet presAssocID="{3CAD8A31-1D73-42A6-ACA2-37B54C53A9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E1BC109-1616-4DD0-A5AA-C3A1017E8C74}" type="presOf" srcId="{D6EA8F89-F928-4BFF-A600-F7E006D04640}" destId="{7DF83E7E-AF6C-4E91-9E97-CB830E7C154C}" srcOrd="1" destOrd="0" presId="urn:microsoft.com/office/officeart/2005/8/layout/vProcess5"/>
    <dgm:cxn modelId="{24F9570F-AC29-4DF1-B91C-53CF3A2A0F54}" type="presOf" srcId="{D6EA8F89-F928-4BFF-A600-F7E006D04640}" destId="{0D7AA5FC-223A-49A7-BB72-E722F07BFF51}" srcOrd="0" destOrd="0" presId="urn:microsoft.com/office/officeart/2005/8/layout/vProcess5"/>
    <dgm:cxn modelId="{B4FD5F11-25B6-47D4-878D-6F61365392AE}" type="presOf" srcId="{9C1A5CE2-325E-4255-95D9-D42431CB800B}" destId="{932E597F-56C1-4CA1-ACFE-FE55E2CC8488}" srcOrd="1" destOrd="0" presId="urn:microsoft.com/office/officeart/2005/8/layout/vProcess5"/>
    <dgm:cxn modelId="{2D18311E-D264-4706-B5FD-AC82836462C3}" srcId="{3CAD8A31-1D73-42A6-ACA2-37B54C53A9E7}" destId="{9C1A5CE2-325E-4255-95D9-D42431CB800B}" srcOrd="2" destOrd="0" parTransId="{84F22608-D6DC-412C-B6D7-A23625CC5D85}" sibTransId="{343C5859-E1C5-4DE3-89BC-0634AE48F44F}"/>
    <dgm:cxn modelId="{134B3F45-E343-414A-807B-EB42F9115F03}" type="presOf" srcId="{424DF303-2C05-4411-B11A-2587700EB9B8}" destId="{7898B837-1131-4351-9DC3-E5028971BE92}" srcOrd="1" destOrd="0" presId="urn:microsoft.com/office/officeart/2005/8/layout/vProcess5"/>
    <dgm:cxn modelId="{88781651-B3AC-4F65-AD42-88DD9FCB772C}" type="presOf" srcId="{424DF303-2C05-4411-B11A-2587700EB9B8}" destId="{DE3BA189-9B7D-476C-A0C3-E4466CD13D87}" srcOrd="0" destOrd="0" presId="urn:microsoft.com/office/officeart/2005/8/layout/vProcess5"/>
    <dgm:cxn modelId="{F0D01B77-8472-4FE2-A994-8E0273BF6C9E}" type="presOf" srcId="{2349BB8A-B34F-4B28-8075-269ED2B429E7}" destId="{E3B632DE-2EA2-4A2B-8505-825BE868E5FC}" srcOrd="0" destOrd="0" presId="urn:microsoft.com/office/officeart/2005/8/layout/vProcess5"/>
    <dgm:cxn modelId="{4BEA1591-AB49-499D-835E-C4FDA40B55CA}" srcId="{3CAD8A31-1D73-42A6-ACA2-37B54C53A9E7}" destId="{D6EA8F89-F928-4BFF-A600-F7E006D04640}" srcOrd="1" destOrd="0" parTransId="{55FC154D-D906-42BB-9E2F-0986C843492B}" sibTransId="{37700BD5-498A-4CC4-944D-A133E10AAC12}"/>
    <dgm:cxn modelId="{CC740CA0-8BCB-4A8F-AC3E-D0D8CEA9AB85}" type="presOf" srcId="{3CAD8A31-1D73-42A6-ACA2-37B54C53A9E7}" destId="{3E182087-8307-4042-9CA4-0C00885F3716}" srcOrd="0" destOrd="0" presId="urn:microsoft.com/office/officeart/2005/8/layout/vProcess5"/>
    <dgm:cxn modelId="{6F9FD4BF-DDE3-4624-A5A3-D13CD15D2DCC}" type="presOf" srcId="{9C1A5CE2-325E-4255-95D9-D42431CB800B}" destId="{C241F36D-3661-4830-B1C9-5C035A9A82B0}" srcOrd="0" destOrd="0" presId="urn:microsoft.com/office/officeart/2005/8/layout/vProcess5"/>
    <dgm:cxn modelId="{C271C4D0-CCC7-4A5D-B406-08DFBC9EAA79}" type="presOf" srcId="{37700BD5-498A-4CC4-944D-A133E10AAC12}" destId="{F25C0363-6DF6-483F-ACE1-7E54C13C7BE2}" srcOrd="0" destOrd="0" presId="urn:microsoft.com/office/officeart/2005/8/layout/vProcess5"/>
    <dgm:cxn modelId="{663A05F5-C456-4736-B595-1EC910A599FD}" srcId="{3CAD8A31-1D73-42A6-ACA2-37B54C53A9E7}" destId="{424DF303-2C05-4411-B11A-2587700EB9B8}" srcOrd="0" destOrd="0" parTransId="{CB0BC012-C208-44D0-A9F8-B3752D2C8589}" sibTransId="{2349BB8A-B34F-4B28-8075-269ED2B429E7}"/>
    <dgm:cxn modelId="{6C4AB39E-D161-421A-8DD8-07C6E970329E}" type="presParOf" srcId="{3E182087-8307-4042-9CA4-0C00885F3716}" destId="{F99712FC-F2F9-4C23-9BDA-9B4D45C7931C}" srcOrd="0" destOrd="0" presId="urn:microsoft.com/office/officeart/2005/8/layout/vProcess5"/>
    <dgm:cxn modelId="{061737E6-E400-43FC-9DBE-1C7EC401779C}" type="presParOf" srcId="{3E182087-8307-4042-9CA4-0C00885F3716}" destId="{DE3BA189-9B7D-476C-A0C3-E4466CD13D87}" srcOrd="1" destOrd="0" presId="urn:microsoft.com/office/officeart/2005/8/layout/vProcess5"/>
    <dgm:cxn modelId="{505C2AA7-F2B3-4339-89BA-F5883CE92F0F}" type="presParOf" srcId="{3E182087-8307-4042-9CA4-0C00885F3716}" destId="{0D7AA5FC-223A-49A7-BB72-E722F07BFF51}" srcOrd="2" destOrd="0" presId="urn:microsoft.com/office/officeart/2005/8/layout/vProcess5"/>
    <dgm:cxn modelId="{458483D5-4723-4E2E-B099-3E5ADD057C20}" type="presParOf" srcId="{3E182087-8307-4042-9CA4-0C00885F3716}" destId="{C241F36D-3661-4830-B1C9-5C035A9A82B0}" srcOrd="3" destOrd="0" presId="urn:microsoft.com/office/officeart/2005/8/layout/vProcess5"/>
    <dgm:cxn modelId="{789F8A38-0268-402D-B0E5-350598F6085B}" type="presParOf" srcId="{3E182087-8307-4042-9CA4-0C00885F3716}" destId="{E3B632DE-2EA2-4A2B-8505-825BE868E5FC}" srcOrd="4" destOrd="0" presId="urn:microsoft.com/office/officeart/2005/8/layout/vProcess5"/>
    <dgm:cxn modelId="{AE91C8ED-54C1-4B10-8393-B201DBF88659}" type="presParOf" srcId="{3E182087-8307-4042-9CA4-0C00885F3716}" destId="{F25C0363-6DF6-483F-ACE1-7E54C13C7BE2}" srcOrd="5" destOrd="0" presId="urn:microsoft.com/office/officeart/2005/8/layout/vProcess5"/>
    <dgm:cxn modelId="{6F4B4AAA-B518-4FC3-A5DB-CC78B3F15D8A}" type="presParOf" srcId="{3E182087-8307-4042-9CA4-0C00885F3716}" destId="{7898B837-1131-4351-9DC3-E5028971BE92}" srcOrd="6" destOrd="0" presId="urn:microsoft.com/office/officeart/2005/8/layout/vProcess5"/>
    <dgm:cxn modelId="{66C38418-C090-40D3-A80A-35F318F8333C}" type="presParOf" srcId="{3E182087-8307-4042-9CA4-0C00885F3716}" destId="{7DF83E7E-AF6C-4E91-9E97-CB830E7C154C}" srcOrd="7" destOrd="0" presId="urn:microsoft.com/office/officeart/2005/8/layout/vProcess5"/>
    <dgm:cxn modelId="{835241B6-9C83-4084-9164-EC445CD960B2}" type="presParOf" srcId="{3E182087-8307-4042-9CA4-0C00885F3716}" destId="{932E597F-56C1-4CA1-ACFE-FE55E2CC84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60AD6-FA28-4D4F-A1ED-0C32FEE2C75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69400-6988-4531-A919-998210906426}">
      <dgm:prSet phldrT="[Text]"/>
      <dgm:spPr>
        <a:ln w="76200">
          <a:solidFill>
            <a:schemeClr val="accent6"/>
          </a:solidFill>
        </a:ln>
      </dgm:spPr>
      <dgm:t>
        <a:bodyPr/>
        <a:lstStyle/>
        <a:p>
          <a:r>
            <a:rPr lang="en-US"/>
            <a:t>Hospitals &amp; Health Systems</a:t>
          </a:r>
        </a:p>
      </dgm:t>
    </dgm:pt>
    <dgm:pt modelId="{AE711B88-8E14-4AF4-AD2D-A47E4DE5F932}" type="parTrans" cxnId="{A5C2B78C-C605-4CDB-9998-B5A603DBD6A3}">
      <dgm:prSet/>
      <dgm:spPr/>
      <dgm:t>
        <a:bodyPr/>
        <a:lstStyle/>
        <a:p>
          <a:endParaRPr lang="en-US"/>
        </a:p>
      </dgm:t>
    </dgm:pt>
    <dgm:pt modelId="{5CBE0581-1810-4B08-A7DC-C2593E80E4C3}" type="sibTrans" cxnId="{A5C2B78C-C605-4CDB-9998-B5A603DBD6A3}">
      <dgm:prSet/>
      <dgm:spPr/>
      <dgm:t>
        <a:bodyPr/>
        <a:lstStyle/>
        <a:p>
          <a:endParaRPr lang="en-US"/>
        </a:p>
      </dgm:t>
    </dgm:pt>
    <dgm:pt modelId="{36944F42-B54C-4508-B16E-252C3B2F8B29}">
      <dgm:prSet phldrT="[Text]"/>
      <dgm:spPr>
        <a:ln w="76200">
          <a:solidFill>
            <a:schemeClr val="accent6"/>
          </a:solidFill>
        </a:ln>
      </dgm:spPr>
      <dgm:t>
        <a:bodyPr/>
        <a:lstStyle/>
        <a:p>
          <a:r>
            <a:rPr lang="en-US"/>
            <a:t>Physician Offices &amp; Groups</a:t>
          </a:r>
        </a:p>
      </dgm:t>
    </dgm:pt>
    <dgm:pt modelId="{B614A699-EA64-4FB9-87C8-32434DADDBF5}" type="parTrans" cxnId="{1F983858-80EE-41A6-8412-889330676524}">
      <dgm:prSet/>
      <dgm:spPr/>
      <dgm:t>
        <a:bodyPr/>
        <a:lstStyle/>
        <a:p>
          <a:endParaRPr lang="en-US"/>
        </a:p>
      </dgm:t>
    </dgm:pt>
    <dgm:pt modelId="{A03B882E-701C-4359-BAF8-582239423D1B}" type="sibTrans" cxnId="{1F983858-80EE-41A6-8412-889330676524}">
      <dgm:prSet/>
      <dgm:spPr/>
      <dgm:t>
        <a:bodyPr/>
        <a:lstStyle/>
        <a:p>
          <a:endParaRPr lang="en-US"/>
        </a:p>
      </dgm:t>
    </dgm:pt>
    <dgm:pt modelId="{CE99A54F-0829-4DB6-A020-6757D654EECE}">
      <dgm:prSet phldrT="[Text]"/>
      <dgm:spPr>
        <a:ln w="76200">
          <a:solidFill>
            <a:schemeClr val="accent3"/>
          </a:solidFill>
        </a:ln>
      </dgm:spPr>
      <dgm:t>
        <a:bodyPr/>
        <a:lstStyle/>
        <a:p>
          <a:r>
            <a:rPr lang="en-US" dirty="0"/>
            <a:t>Payers</a:t>
          </a:r>
        </a:p>
      </dgm:t>
    </dgm:pt>
    <dgm:pt modelId="{4791A5C1-B42D-480A-9BEF-818D1720DF9F}" type="parTrans" cxnId="{8C20FED3-C238-4A27-BA1F-8B4131546BDF}">
      <dgm:prSet/>
      <dgm:spPr/>
      <dgm:t>
        <a:bodyPr/>
        <a:lstStyle/>
        <a:p>
          <a:endParaRPr lang="en-US"/>
        </a:p>
      </dgm:t>
    </dgm:pt>
    <dgm:pt modelId="{E6ADA335-3961-43A1-97E4-F19099D27A60}" type="sibTrans" cxnId="{8C20FED3-C238-4A27-BA1F-8B4131546BDF}">
      <dgm:prSet/>
      <dgm:spPr/>
      <dgm:t>
        <a:bodyPr/>
        <a:lstStyle/>
        <a:p>
          <a:endParaRPr lang="en-US"/>
        </a:p>
      </dgm:t>
    </dgm:pt>
    <dgm:pt modelId="{B9B95288-82BF-4E04-A2C0-331B3FD15190}">
      <dgm:prSet phldrT="[Text]"/>
      <dgm:spPr>
        <a:ln w="76200">
          <a:solidFill>
            <a:schemeClr val="accent3"/>
          </a:solidFill>
        </a:ln>
      </dgm:spPr>
      <dgm:t>
        <a:bodyPr/>
        <a:lstStyle/>
        <a:p>
          <a:r>
            <a:rPr lang="en-US">
              <a:latin typeface="Arial" panose="020B0604020202020204"/>
            </a:rPr>
            <a:t>Medicaid</a:t>
          </a:r>
          <a:endParaRPr lang="en-US"/>
        </a:p>
      </dgm:t>
    </dgm:pt>
    <dgm:pt modelId="{E7CD98D2-7FCD-4FA8-8AED-704C728D296F}" type="parTrans" cxnId="{0569A55E-2AFD-4463-8C2C-E95B36FF2437}">
      <dgm:prSet/>
      <dgm:spPr/>
      <dgm:t>
        <a:bodyPr/>
        <a:lstStyle/>
        <a:p>
          <a:endParaRPr lang="en-US"/>
        </a:p>
      </dgm:t>
    </dgm:pt>
    <dgm:pt modelId="{111E5FF5-A142-4480-A191-AED5E2DBB718}" type="sibTrans" cxnId="{0569A55E-2AFD-4463-8C2C-E95B36FF2437}">
      <dgm:prSet/>
      <dgm:spPr/>
      <dgm:t>
        <a:bodyPr/>
        <a:lstStyle/>
        <a:p>
          <a:endParaRPr lang="en-US"/>
        </a:p>
      </dgm:t>
    </dgm:pt>
    <dgm:pt modelId="{144A32BB-B44E-4071-BDC8-57E972C70012}">
      <dgm:prSet phldrT="[Text]"/>
      <dgm:spPr>
        <a:ln w="76200">
          <a:solidFill>
            <a:schemeClr val="accent6"/>
          </a:solidFill>
        </a:ln>
      </dgm:spPr>
      <dgm:t>
        <a:bodyPr/>
        <a:lstStyle/>
        <a:p>
          <a:r>
            <a:rPr lang="en-US"/>
            <a:t>Laboratories</a:t>
          </a:r>
        </a:p>
      </dgm:t>
    </dgm:pt>
    <dgm:pt modelId="{A594F951-8A6A-4D91-9D9D-080070F32847}" type="parTrans" cxnId="{7D6CB955-F2C0-49F0-89E2-EB4AA78CD807}">
      <dgm:prSet/>
      <dgm:spPr/>
      <dgm:t>
        <a:bodyPr/>
        <a:lstStyle/>
        <a:p>
          <a:endParaRPr lang="en-US"/>
        </a:p>
      </dgm:t>
    </dgm:pt>
    <dgm:pt modelId="{45978272-136C-427F-A610-FCC36FA21F36}" type="sibTrans" cxnId="{7D6CB955-F2C0-49F0-89E2-EB4AA78CD807}">
      <dgm:prSet/>
      <dgm:spPr/>
      <dgm:t>
        <a:bodyPr/>
        <a:lstStyle/>
        <a:p>
          <a:endParaRPr lang="en-US"/>
        </a:p>
      </dgm:t>
    </dgm:pt>
    <dgm:pt modelId="{2D8E01EB-9A88-41AD-85FA-E9CA160F472D}">
      <dgm:prSet phldrT="[Text]"/>
      <dgm:spPr>
        <a:ln w="76200">
          <a:solidFill>
            <a:schemeClr val="accent3"/>
          </a:solidFill>
        </a:ln>
      </dgm:spPr>
      <dgm:t>
        <a:bodyPr/>
        <a:lstStyle/>
        <a:p>
          <a:r>
            <a:rPr lang="en-US"/>
            <a:t>Public Health</a:t>
          </a:r>
        </a:p>
      </dgm:t>
    </dgm:pt>
    <dgm:pt modelId="{94F026D6-A9F1-4DDB-8D63-8D58638E13CF}" type="parTrans" cxnId="{CF391A06-97BB-46EF-8877-0CEA49BA5AFA}">
      <dgm:prSet/>
      <dgm:spPr/>
      <dgm:t>
        <a:bodyPr/>
        <a:lstStyle/>
        <a:p>
          <a:endParaRPr lang="en-US"/>
        </a:p>
      </dgm:t>
    </dgm:pt>
    <dgm:pt modelId="{A893919D-AFC2-4F23-B802-B7197B542426}" type="sibTrans" cxnId="{CF391A06-97BB-46EF-8877-0CEA49BA5AFA}">
      <dgm:prSet/>
      <dgm:spPr/>
      <dgm:t>
        <a:bodyPr/>
        <a:lstStyle/>
        <a:p>
          <a:endParaRPr lang="en-US"/>
        </a:p>
      </dgm:t>
    </dgm:pt>
    <dgm:pt modelId="{4D8977A1-EDCA-4108-8BAD-FD31F5BA92BC}">
      <dgm:prSet phldrT="[Text]"/>
      <dgm:spPr>
        <a:ln w="76200">
          <a:solidFill>
            <a:schemeClr val="accent4"/>
          </a:solidFill>
        </a:ln>
      </dgm:spPr>
      <dgm:t>
        <a:bodyPr/>
        <a:lstStyle/>
        <a:p>
          <a:r>
            <a:rPr lang="en-US"/>
            <a:t>Patients</a:t>
          </a:r>
        </a:p>
      </dgm:t>
    </dgm:pt>
    <dgm:pt modelId="{86D0B543-CD82-4865-B897-A213420E9D6D}" type="parTrans" cxnId="{7AC4E821-5B68-44EB-B18D-CF2237F82CF9}">
      <dgm:prSet/>
      <dgm:spPr/>
      <dgm:t>
        <a:bodyPr/>
        <a:lstStyle/>
        <a:p>
          <a:endParaRPr lang="en-US"/>
        </a:p>
      </dgm:t>
    </dgm:pt>
    <dgm:pt modelId="{A6DD7CA0-BB8A-4BC0-ACB6-D16EC71A143A}" type="sibTrans" cxnId="{7AC4E821-5B68-44EB-B18D-CF2237F82CF9}">
      <dgm:prSet/>
      <dgm:spPr/>
      <dgm:t>
        <a:bodyPr/>
        <a:lstStyle/>
        <a:p>
          <a:endParaRPr lang="en-US"/>
        </a:p>
      </dgm:t>
    </dgm:pt>
    <dgm:pt modelId="{84A22856-B3EF-41DD-A4D9-8AE6A4F4B6F7}">
      <dgm:prSet phldrT="[Text]"/>
      <dgm:spPr>
        <a:ln w="76200">
          <a:solidFill>
            <a:schemeClr val="accent4"/>
          </a:solidFill>
        </a:ln>
      </dgm:spPr>
      <dgm:t>
        <a:bodyPr/>
        <a:lstStyle/>
        <a:p>
          <a:r>
            <a:rPr lang="en-US"/>
            <a:t>Post Acute Care&amp; Home Health</a:t>
          </a:r>
        </a:p>
      </dgm:t>
    </dgm:pt>
    <dgm:pt modelId="{8D78FE75-691C-4DE4-A563-CEE53D1BCC93}" type="parTrans" cxnId="{E7BA99F3-2721-4C36-8043-D6ED00B1C5BE}">
      <dgm:prSet/>
      <dgm:spPr/>
      <dgm:t>
        <a:bodyPr/>
        <a:lstStyle/>
        <a:p>
          <a:endParaRPr lang="en-US"/>
        </a:p>
      </dgm:t>
    </dgm:pt>
    <dgm:pt modelId="{762BDFA1-C93E-45A8-BD28-1B7DE22A14B1}" type="sibTrans" cxnId="{E7BA99F3-2721-4C36-8043-D6ED00B1C5BE}">
      <dgm:prSet/>
      <dgm:spPr/>
      <dgm:t>
        <a:bodyPr/>
        <a:lstStyle/>
        <a:p>
          <a:endParaRPr lang="en-US"/>
        </a:p>
      </dgm:t>
    </dgm:pt>
    <dgm:pt modelId="{5E0AB214-234F-48B3-9F29-F64996333989}">
      <dgm:prSet phldrT="[Text]"/>
      <dgm:spPr/>
      <dgm:t>
        <a:bodyPr/>
        <a:lstStyle/>
        <a:p>
          <a:r>
            <a:rPr lang="en-US"/>
            <a:t>Community Services</a:t>
          </a:r>
        </a:p>
      </dgm:t>
    </dgm:pt>
    <dgm:pt modelId="{B9CE4594-0FB1-46E6-B2AB-150642710D9B}" type="sibTrans" cxnId="{6277C280-7214-4692-B6DD-55173778CB83}">
      <dgm:prSet/>
      <dgm:spPr/>
      <dgm:t>
        <a:bodyPr/>
        <a:lstStyle/>
        <a:p>
          <a:endParaRPr lang="en-US"/>
        </a:p>
      </dgm:t>
    </dgm:pt>
    <dgm:pt modelId="{FC6852E6-962A-4590-8F5D-CEF4D5537B9A}" type="parTrans" cxnId="{6277C280-7214-4692-B6DD-55173778CB83}">
      <dgm:prSet/>
      <dgm:spPr/>
      <dgm:t>
        <a:bodyPr/>
        <a:lstStyle/>
        <a:p>
          <a:endParaRPr lang="en-US"/>
        </a:p>
      </dgm:t>
    </dgm:pt>
    <dgm:pt modelId="{CBCEFC89-E3B0-4F8A-89D1-BD727E38D154}" type="pres">
      <dgm:prSet presAssocID="{E0C60AD6-FA28-4D4F-A1ED-0C32FEE2C75E}" presName="cycle" presStyleCnt="0">
        <dgm:presLayoutVars>
          <dgm:dir/>
          <dgm:resizeHandles val="exact"/>
        </dgm:presLayoutVars>
      </dgm:prSet>
      <dgm:spPr/>
    </dgm:pt>
    <dgm:pt modelId="{23295F49-D774-4BAE-B4A1-BA6178C7F1D9}" type="pres">
      <dgm:prSet presAssocID="{FE669400-6988-4531-A919-998210906426}" presName="node" presStyleLbl="node1" presStyleIdx="0" presStyleCnt="9">
        <dgm:presLayoutVars>
          <dgm:bulletEnabled val="1"/>
        </dgm:presLayoutVars>
      </dgm:prSet>
      <dgm:spPr/>
    </dgm:pt>
    <dgm:pt modelId="{AAE2C27D-015E-4ECD-A732-AB76C1D25766}" type="pres">
      <dgm:prSet presAssocID="{FE669400-6988-4531-A919-998210906426}" presName="spNode" presStyleCnt="0"/>
      <dgm:spPr/>
    </dgm:pt>
    <dgm:pt modelId="{08CEFBDE-1410-4CF6-B933-59C478A562F7}" type="pres">
      <dgm:prSet presAssocID="{5CBE0581-1810-4B08-A7DC-C2593E80E4C3}" presName="sibTrans" presStyleLbl="sibTrans1D1" presStyleIdx="0" presStyleCnt="9"/>
      <dgm:spPr/>
    </dgm:pt>
    <dgm:pt modelId="{597CD549-C392-49DA-90DA-165229B4CB72}" type="pres">
      <dgm:prSet presAssocID="{36944F42-B54C-4508-B16E-252C3B2F8B29}" presName="node" presStyleLbl="node1" presStyleIdx="1" presStyleCnt="9">
        <dgm:presLayoutVars>
          <dgm:bulletEnabled val="1"/>
        </dgm:presLayoutVars>
      </dgm:prSet>
      <dgm:spPr/>
    </dgm:pt>
    <dgm:pt modelId="{6508A490-1907-46F2-A1BC-65A348752B74}" type="pres">
      <dgm:prSet presAssocID="{36944F42-B54C-4508-B16E-252C3B2F8B29}" presName="spNode" presStyleCnt="0"/>
      <dgm:spPr/>
    </dgm:pt>
    <dgm:pt modelId="{4B47FA30-2B36-4154-9B13-E933218D6457}" type="pres">
      <dgm:prSet presAssocID="{A03B882E-701C-4359-BAF8-582239423D1B}" presName="sibTrans" presStyleLbl="sibTrans1D1" presStyleIdx="1" presStyleCnt="9"/>
      <dgm:spPr/>
    </dgm:pt>
    <dgm:pt modelId="{724F4C9D-5819-4C01-83D6-355B8C7BD7ED}" type="pres">
      <dgm:prSet presAssocID="{CE99A54F-0829-4DB6-A020-6757D654EECE}" presName="node" presStyleLbl="node1" presStyleIdx="2" presStyleCnt="9">
        <dgm:presLayoutVars>
          <dgm:bulletEnabled val="1"/>
        </dgm:presLayoutVars>
      </dgm:prSet>
      <dgm:spPr/>
    </dgm:pt>
    <dgm:pt modelId="{825F9F21-6EEE-47D2-85B1-CFA94C7C871D}" type="pres">
      <dgm:prSet presAssocID="{CE99A54F-0829-4DB6-A020-6757D654EECE}" presName="spNode" presStyleCnt="0"/>
      <dgm:spPr/>
    </dgm:pt>
    <dgm:pt modelId="{FF45C39E-1E5B-4D3B-B11B-9827F8AD6BDD}" type="pres">
      <dgm:prSet presAssocID="{E6ADA335-3961-43A1-97E4-F19099D27A60}" presName="sibTrans" presStyleLbl="sibTrans1D1" presStyleIdx="2" presStyleCnt="9"/>
      <dgm:spPr/>
    </dgm:pt>
    <dgm:pt modelId="{1F45B221-9440-441B-BE30-859DFFF92377}" type="pres">
      <dgm:prSet presAssocID="{B9B95288-82BF-4E04-A2C0-331B3FD15190}" presName="node" presStyleLbl="node1" presStyleIdx="3" presStyleCnt="9">
        <dgm:presLayoutVars>
          <dgm:bulletEnabled val="1"/>
        </dgm:presLayoutVars>
      </dgm:prSet>
      <dgm:spPr/>
    </dgm:pt>
    <dgm:pt modelId="{9091F60E-3345-4D04-8AC2-FED4F58720C9}" type="pres">
      <dgm:prSet presAssocID="{B9B95288-82BF-4E04-A2C0-331B3FD15190}" presName="spNode" presStyleCnt="0"/>
      <dgm:spPr/>
    </dgm:pt>
    <dgm:pt modelId="{958BDB7C-7A70-420F-A9EB-1D6338304BB5}" type="pres">
      <dgm:prSet presAssocID="{111E5FF5-A142-4480-A191-AED5E2DBB718}" presName="sibTrans" presStyleLbl="sibTrans1D1" presStyleIdx="3" presStyleCnt="9"/>
      <dgm:spPr/>
    </dgm:pt>
    <dgm:pt modelId="{28DA3415-0A5C-42FD-83AC-CF83C784FB8D}" type="pres">
      <dgm:prSet presAssocID="{144A32BB-B44E-4071-BDC8-57E972C70012}" presName="node" presStyleLbl="node1" presStyleIdx="4" presStyleCnt="9">
        <dgm:presLayoutVars>
          <dgm:bulletEnabled val="1"/>
        </dgm:presLayoutVars>
      </dgm:prSet>
      <dgm:spPr/>
    </dgm:pt>
    <dgm:pt modelId="{DC1BF431-EA76-45EC-ABB0-00FC5ED8EE43}" type="pres">
      <dgm:prSet presAssocID="{144A32BB-B44E-4071-BDC8-57E972C70012}" presName="spNode" presStyleCnt="0"/>
      <dgm:spPr/>
    </dgm:pt>
    <dgm:pt modelId="{9BEA4D20-9F13-4C89-9DF0-BB9BAB8B2C08}" type="pres">
      <dgm:prSet presAssocID="{45978272-136C-427F-A610-FCC36FA21F36}" presName="sibTrans" presStyleLbl="sibTrans1D1" presStyleIdx="4" presStyleCnt="9"/>
      <dgm:spPr/>
    </dgm:pt>
    <dgm:pt modelId="{A42A14D2-357D-4A7F-B81B-B8596BB66E12}" type="pres">
      <dgm:prSet presAssocID="{2D8E01EB-9A88-41AD-85FA-E9CA160F472D}" presName="node" presStyleLbl="node1" presStyleIdx="5" presStyleCnt="9">
        <dgm:presLayoutVars>
          <dgm:bulletEnabled val="1"/>
        </dgm:presLayoutVars>
      </dgm:prSet>
      <dgm:spPr/>
    </dgm:pt>
    <dgm:pt modelId="{836C1860-04B5-46E8-BB65-30E58D0B304B}" type="pres">
      <dgm:prSet presAssocID="{2D8E01EB-9A88-41AD-85FA-E9CA160F472D}" presName="spNode" presStyleCnt="0"/>
      <dgm:spPr/>
    </dgm:pt>
    <dgm:pt modelId="{08133425-0735-4FB0-975B-30E54472A60D}" type="pres">
      <dgm:prSet presAssocID="{A893919D-AFC2-4F23-B802-B7197B542426}" presName="sibTrans" presStyleLbl="sibTrans1D1" presStyleIdx="5" presStyleCnt="9"/>
      <dgm:spPr/>
    </dgm:pt>
    <dgm:pt modelId="{DEC768AB-0DEB-43A7-9B80-02496F9409F9}" type="pres">
      <dgm:prSet presAssocID="{5E0AB214-234F-48B3-9F29-F64996333989}" presName="node" presStyleLbl="node1" presStyleIdx="6" presStyleCnt="9">
        <dgm:presLayoutVars>
          <dgm:bulletEnabled val="1"/>
        </dgm:presLayoutVars>
      </dgm:prSet>
      <dgm:spPr/>
    </dgm:pt>
    <dgm:pt modelId="{6D1A3103-D812-44BF-8297-3243F6ECE86B}" type="pres">
      <dgm:prSet presAssocID="{5E0AB214-234F-48B3-9F29-F64996333989}" presName="spNode" presStyleCnt="0"/>
      <dgm:spPr/>
    </dgm:pt>
    <dgm:pt modelId="{7F425A6D-91EC-4F6F-AB47-37AE1B675688}" type="pres">
      <dgm:prSet presAssocID="{B9CE4594-0FB1-46E6-B2AB-150642710D9B}" presName="sibTrans" presStyleLbl="sibTrans1D1" presStyleIdx="6" presStyleCnt="9"/>
      <dgm:spPr/>
    </dgm:pt>
    <dgm:pt modelId="{3714DF5E-04AC-4443-8C58-82C47D9654B9}" type="pres">
      <dgm:prSet presAssocID="{4D8977A1-EDCA-4108-8BAD-FD31F5BA92BC}" presName="node" presStyleLbl="node1" presStyleIdx="7" presStyleCnt="9">
        <dgm:presLayoutVars>
          <dgm:bulletEnabled val="1"/>
        </dgm:presLayoutVars>
      </dgm:prSet>
      <dgm:spPr/>
    </dgm:pt>
    <dgm:pt modelId="{CA161411-13F4-44E0-94A2-A686B8521F65}" type="pres">
      <dgm:prSet presAssocID="{4D8977A1-EDCA-4108-8BAD-FD31F5BA92BC}" presName="spNode" presStyleCnt="0"/>
      <dgm:spPr/>
    </dgm:pt>
    <dgm:pt modelId="{C47B3817-1C0A-4F13-B1CD-B99ABBC99637}" type="pres">
      <dgm:prSet presAssocID="{A6DD7CA0-BB8A-4BC0-ACB6-D16EC71A143A}" presName="sibTrans" presStyleLbl="sibTrans1D1" presStyleIdx="7" presStyleCnt="9"/>
      <dgm:spPr/>
    </dgm:pt>
    <dgm:pt modelId="{1EC18AB2-CD21-47DE-8DDC-66C93E82540E}" type="pres">
      <dgm:prSet presAssocID="{84A22856-B3EF-41DD-A4D9-8AE6A4F4B6F7}" presName="node" presStyleLbl="node1" presStyleIdx="8" presStyleCnt="9">
        <dgm:presLayoutVars>
          <dgm:bulletEnabled val="1"/>
        </dgm:presLayoutVars>
      </dgm:prSet>
      <dgm:spPr/>
    </dgm:pt>
    <dgm:pt modelId="{7BD6D05D-787A-41BC-84A1-4B467BD56C7A}" type="pres">
      <dgm:prSet presAssocID="{84A22856-B3EF-41DD-A4D9-8AE6A4F4B6F7}" presName="spNode" presStyleCnt="0"/>
      <dgm:spPr/>
    </dgm:pt>
    <dgm:pt modelId="{EA56B227-05D0-4DD6-91A4-D558247D0369}" type="pres">
      <dgm:prSet presAssocID="{762BDFA1-C93E-45A8-BD28-1B7DE22A14B1}" presName="sibTrans" presStyleLbl="sibTrans1D1" presStyleIdx="8" presStyleCnt="9"/>
      <dgm:spPr/>
    </dgm:pt>
  </dgm:ptLst>
  <dgm:cxnLst>
    <dgm:cxn modelId="{CF391A06-97BB-46EF-8877-0CEA49BA5AFA}" srcId="{E0C60AD6-FA28-4D4F-A1ED-0C32FEE2C75E}" destId="{2D8E01EB-9A88-41AD-85FA-E9CA160F472D}" srcOrd="5" destOrd="0" parTransId="{94F026D6-A9F1-4DDB-8D63-8D58638E13CF}" sibTransId="{A893919D-AFC2-4F23-B802-B7197B542426}"/>
    <dgm:cxn modelId="{7F886107-E37E-4B28-ABFC-7BC902282FD1}" type="presOf" srcId="{FE669400-6988-4531-A919-998210906426}" destId="{23295F49-D774-4BAE-B4A1-BA6178C7F1D9}" srcOrd="0" destOrd="0" presId="urn:microsoft.com/office/officeart/2005/8/layout/cycle6"/>
    <dgm:cxn modelId="{C854AB0B-9E23-42D7-8B83-D3BEBED94657}" type="presOf" srcId="{CE99A54F-0829-4DB6-A020-6757D654EECE}" destId="{724F4C9D-5819-4C01-83D6-355B8C7BD7ED}" srcOrd="0" destOrd="0" presId="urn:microsoft.com/office/officeart/2005/8/layout/cycle6"/>
    <dgm:cxn modelId="{F000231E-00C0-4CA6-BD1B-8DF3B13CF312}" type="presOf" srcId="{762BDFA1-C93E-45A8-BD28-1B7DE22A14B1}" destId="{EA56B227-05D0-4DD6-91A4-D558247D0369}" srcOrd="0" destOrd="0" presId="urn:microsoft.com/office/officeart/2005/8/layout/cycle6"/>
    <dgm:cxn modelId="{7AC4E821-5B68-44EB-B18D-CF2237F82CF9}" srcId="{E0C60AD6-FA28-4D4F-A1ED-0C32FEE2C75E}" destId="{4D8977A1-EDCA-4108-8BAD-FD31F5BA92BC}" srcOrd="7" destOrd="0" parTransId="{86D0B543-CD82-4865-B897-A213420E9D6D}" sibTransId="{A6DD7CA0-BB8A-4BC0-ACB6-D16EC71A143A}"/>
    <dgm:cxn modelId="{0EBA5E24-851E-48CF-A882-17F7574D0455}" type="presOf" srcId="{45978272-136C-427F-A610-FCC36FA21F36}" destId="{9BEA4D20-9F13-4C89-9DF0-BB9BAB8B2C08}" srcOrd="0" destOrd="0" presId="urn:microsoft.com/office/officeart/2005/8/layout/cycle6"/>
    <dgm:cxn modelId="{0569A55E-2AFD-4463-8C2C-E95B36FF2437}" srcId="{E0C60AD6-FA28-4D4F-A1ED-0C32FEE2C75E}" destId="{B9B95288-82BF-4E04-A2C0-331B3FD15190}" srcOrd="3" destOrd="0" parTransId="{E7CD98D2-7FCD-4FA8-8AED-704C728D296F}" sibTransId="{111E5FF5-A142-4480-A191-AED5E2DBB718}"/>
    <dgm:cxn modelId="{9EDF4960-0F55-425F-9468-44794AE7A91C}" type="presOf" srcId="{144A32BB-B44E-4071-BDC8-57E972C70012}" destId="{28DA3415-0A5C-42FD-83AC-CF83C784FB8D}" srcOrd="0" destOrd="0" presId="urn:microsoft.com/office/officeart/2005/8/layout/cycle6"/>
    <dgm:cxn modelId="{7F97C848-0569-4A95-AAF5-CED3F8A9A69B}" type="presOf" srcId="{B9CE4594-0FB1-46E6-B2AB-150642710D9B}" destId="{7F425A6D-91EC-4F6F-AB47-37AE1B675688}" srcOrd="0" destOrd="0" presId="urn:microsoft.com/office/officeart/2005/8/layout/cycle6"/>
    <dgm:cxn modelId="{7D6CB955-F2C0-49F0-89E2-EB4AA78CD807}" srcId="{E0C60AD6-FA28-4D4F-A1ED-0C32FEE2C75E}" destId="{144A32BB-B44E-4071-BDC8-57E972C70012}" srcOrd="4" destOrd="0" parTransId="{A594F951-8A6A-4D91-9D9D-080070F32847}" sibTransId="{45978272-136C-427F-A610-FCC36FA21F36}"/>
    <dgm:cxn modelId="{4EC5B657-38C6-494A-866D-66892E1FD03E}" type="presOf" srcId="{5E0AB214-234F-48B3-9F29-F64996333989}" destId="{DEC768AB-0DEB-43A7-9B80-02496F9409F9}" srcOrd="0" destOrd="0" presId="urn:microsoft.com/office/officeart/2005/8/layout/cycle6"/>
    <dgm:cxn modelId="{1F983858-80EE-41A6-8412-889330676524}" srcId="{E0C60AD6-FA28-4D4F-A1ED-0C32FEE2C75E}" destId="{36944F42-B54C-4508-B16E-252C3B2F8B29}" srcOrd="1" destOrd="0" parTransId="{B614A699-EA64-4FB9-87C8-32434DADDBF5}" sibTransId="{A03B882E-701C-4359-BAF8-582239423D1B}"/>
    <dgm:cxn modelId="{6277C280-7214-4692-B6DD-55173778CB83}" srcId="{E0C60AD6-FA28-4D4F-A1ED-0C32FEE2C75E}" destId="{5E0AB214-234F-48B3-9F29-F64996333989}" srcOrd="6" destOrd="0" parTransId="{FC6852E6-962A-4590-8F5D-CEF4D5537B9A}" sibTransId="{B9CE4594-0FB1-46E6-B2AB-150642710D9B}"/>
    <dgm:cxn modelId="{A5C2B78C-C605-4CDB-9998-B5A603DBD6A3}" srcId="{E0C60AD6-FA28-4D4F-A1ED-0C32FEE2C75E}" destId="{FE669400-6988-4531-A919-998210906426}" srcOrd="0" destOrd="0" parTransId="{AE711B88-8E14-4AF4-AD2D-A47E4DE5F932}" sibTransId="{5CBE0581-1810-4B08-A7DC-C2593E80E4C3}"/>
    <dgm:cxn modelId="{AFA2FE93-DF4E-42E1-88F0-CA2E4E77FCF2}" type="presOf" srcId="{A6DD7CA0-BB8A-4BC0-ACB6-D16EC71A143A}" destId="{C47B3817-1C0A-4F13-B1CD-B99ABBC99637}" srcOrd="0" destOrd="0" presId="urn:microsoft.com/office/officeart/2005/8/layout/cycle6"/>
    <dgm:cxn modelId="{6F994F96-CBFA-4260-B48B-A9F8833C03AD}" type="presOf" srcId="{84A22856-B3EF-41DD-A4D9-8AE6A4F4B6F7}" destId="{1EC18AB2-CD21-47DE-8DDC-66C93E82540E}" srcOrd="0" destOrd="0" presId="urn:microsoft.com/office/officeart/2005/8/layout/cycle6"/>
    <dgm:cxn modelId="{E1EC0CA8-0385-4FD2-AFB7-C210B014A5CA}" type="presOf" srcId="{111E5FF5-A142-4480-A191-AED5E2DBB718}" destId="{958BDB7C-7A70-420F-A9EB-1D6338304BB5}" srcOrd="0" destOrd="0" presId="urn:microsoft.com/office/officeart/2005/8/layout/cycle6"/>
    <dgm:cxn modelId="{4C3C0FA9-14B2-48E8-97FE-B484F1D3FE6F}" type="presOf" srcId="{A03B882E-701C-4359-BAF8-582239423D1B}" destId="{4B47FA30-2B36-4154-9B13-E933218D6457}" srcOrd="0" destOrd="0" presId="urn:microsoft.com/office/officeart/2005/8/layout/cycle6"/>
    <dgm:cxn modelId="{EBDBF0AE-3EEC-450D-B82B-4DAB21D5710E}" type="presOf" srcId="{36944F42-B54C-4508-B16E-252C3B2F8B29}" destId="{597CD549-C392-49DA-90DA-165229B4CB72}" srcOrd="0" destOrd="0" presId="urn:microsoft.com/office/officeart/2005/8/layout/cycle6"/>
    <dgm:cxn modelId="{AE7A54B1-1C86-488A-9731-D2ECB8D20B89}" type="presOf" srcId="{B9B95288-82BF-4E04-A2C0-331B3FD15190}" destId="{1F45B221-9440-441B-BE30-859DFFF92377}" srcOrd="0" destOrd="0" presId="urn:microsoft.com/office/officeart/2005/8/layout/cycle6"/>
    <dgm:cxn modelId="{341772BA-8995-4E31-A19B-B2F6EC2AD7B1}" type="presOf" srcId="{2D8E01EB-9A88-41AD-85FA-E9CA160F472D}" destId="{A42A14D2-357D-4A7F-B81B-B8596BB66E12}" srcOrd="0" destOrd="0" presId="urn:microsoft.com/office/officeart/2005/8/layout/cycle6"/>
    <dgm:cxn modelId="{55A24CCA-19E2-4E19-8B28-24895216EFA2}" type="presOf" srcId="{E6ADA335-3961-43A1-97E4-F19099D27A60}" destId="{FF45C39E-1E5B-4D3B-B11B-9827F8AD6BDD}" srcOrd="0" destOrd="0" presId="urn:microsoft.com/office/officeart/2005/8/layout/cycle6"/>
    <dgm:cxn modelId="{8C20FED3-C238-4A27-BA1F-8B4131546BDF}" srcId="{E0C60AD6-FA28-4D4F-A1ED-0C32FEE2C75E}" destId="{CE99A54F-0829-4DB6-A020-6757D654EECE}" srcOrd="2" destOrd="0" parTransId="{4791A5C1-B42D-480A-9BEF-818D1720DF9F}" sibTransId="{E6ADA335-3961-43A1-97E4-F19099D27A60}"/>
    <dgm:cxn modelId="{C4C909D6-927B-4D55-A3A7-C3D45FFABA5F}" type="presOf" srcId="{E0C60AD6-FA28-4D4F-A1ED-0C32FEE2C75E}" destId="{CBCEFC89-E3B0-4F8A-89D1-BD727E38D154}" srcOrd="0" destOrd="0" presId="urn:microsoft.com/office/officeart/2005/8/layout/cycle6"/>
    <dgm:cxn modelId="{2A5AA9DD-9DC3-4197-8F8A-19CD3F25F492}" type="presOf" srcId="{4D8977A1-EDCA-4108-8BAD-FD31F5BA92BC}" destId="{3714DF5E-04AC-4443-8C58-82C47D9654B9}" srcOrd="0" destOrd="0" presId="urn:microsoft.com/office/officeart/2005/8/layout/cycle6"/>
    <dgm:cxn modelId="{E6411EE5-B3A2-40BB-88E9-CE27113CBF6C}" type="presOf" srcId="{5CBE0581-1810-4B08-A7DC-C2593E80E4C3}" destId="{08CEFBDE-1410-4CF6-B933-59C478A562F7}" srcOrd="0" destOrd="0" presId="urn:microsoft.com/office/officeart/2005/8/layout/cycle6"/>
    <dgm:cxn modelId="{E7BA99F3-2721-4C36-8043-D6ED00B1C5BE}" srcId="{E0C60AD6-FA28-4D4F-A1ED-0C32FEE2C75E}" destId="{84A22856-B3EF-41DD-A4D9-8AE6A4F4B6F7}" srcOrd="8" destOrd="0" parTransId="{8D78FE75-691C-4DE4-A563-CEE53D1BCC93}" sibTransId="{762BDFA1-C93E-45A8-BD28-1B7DE22A14B1}"/>
    <dgm:cxn modelId="{FFC4E4F6-5EDC-4E36-8E7E-D1E6FBDA951C}" type="presOf" srcId="{A893919D-AFC2-4F23-B802-B7197B542426}" destId="{08133425-0735-4FB0-975B-30E54472A60D}" srcOrd="0" destOrd="0" presId="urn:microsoft.com/office/officeart/2005/8/layout/cycle6"/>
    <dgm:cxn modelId="{03FC5699-E0E5-4B92-B3B1-FD18AF0C9360}" type="presParOf" srcId="{CBCEFC89-E3B0-4F8A-89D1-BD727E38D154}" destId="{23295F49-D774-4BAE-B4A1-BA6178C7F1D9}" srcOrd="0" destOrd="0" presId="urn:microsoft.com/office/officeart/2005/8/layout/cycle6"/>
    <dgm:cxn modelId="{E58F5778-EFD6-4F89-9AED-F46B7C965993}" type="presParOf" srcId="{CBCEFC89-E3B0-4F8A-89D1-BD727E38D154}" destId="{AAE2C27D-015E-4ECD-A732-AB76C1D25766}" srcOrd="1" destOrd="0" presId="urn:microsoft.com/office/officeart/2005/8/layout/cycle6"/>
    <dgm:cxn modelId="{D0D9CB43-A7D4-4436-8FEF-256D63E16CD0}" type="presParOf" srcId="{CBCEFC89-E3B0-4F8A-89D1-BD727E38D154}" destId="{08CEFBDE-1410-4CF6-B933-59C478A562F7}" srcOrd="2" destOrd="0" presId="urn:microsoft.com/office/officeart/2005/8/layout/cycle6"/>
    <dgm:cxn modelId="{4273431D-88A5-4560-A66B-0019C8E9324B}" type="presParOf" srcId="{CBCEFC89-E3B0-4F8A-89D1-BD727E38D154}" destId="{597CD549-C392-49DA-90DA-165229B4CB72}" srcOrd="3" destOrd="0" presId="urn:microsoft.com/office/officeart/2005/8/layout/cycle6"/>
    <dgm:cxn modelId="{A9A88585-0B58-49C1-BD3B-A1C9817D9900}" type="presParOf" srcId="{CBCEFC89-E3B0-4F8A-89D1-BD727E38D154}" destId="{6508A490-1907-46F2-A1BC-65A348752B74}" srcOrd="4" destOrd="0" presId="urn:microsoft.com/office/officeart/2005/8/layout/cycle6"/>
    <dgm:cxn modelId="{41AF31CE-DC51-4CCD-A99B-67E401004371}" type="presParOf" srcId="{CBCEFC89-E3B0-4F8A-89D1-BD727E38D154}" destId="{4B47FA30-2B36-4154-9B13-E933218D6457}" srcOrd="5" destOrd="0" presId="urn:microsoft.com/office/officeart/2005/8/layout/cycle6"/>
    <dgm:cxn modelId="{41385E56-B052-4EF1-B330-7FC23BF9BD17}" type="presParOf" srcId="{CBCEFC89-E3B0-4F8A-89D1-BD727E38D154}" destId="{724F4C9D-5819-4C01-83D6-355B8C7BD7ED}" srcOrd="6" destOrd="0" presId="urn:microsoft.com/office/officeart/2005/8/layout/cycle6"/>
    <dgm:cxn modelId="{BED786C4-8EBA-4A46-98AD-AFEA798A1888}" type="presParOf" srcId="{CBCEFC89-E3B0-4F8A-89D1-BD727E38D154}" destId="{825F9F21-6EEE-47D2-85B1-CFA94C7C871D}" srcOrd="7" destOrd="0" presId="urn:microsoft.com/office/officeart/2005/8/layout/cycle6"/>
    <dgm:cxn modelId="{033080B3-7F88-4BAF-9D39-F834EB3C9AAC}" type="presParOf" srcId="{CBCEFC89-E3B0-4F8A-89D1-BD727E38D154}" destId="{FF45C39E-1E5B-4D3B-B11B-9827F8AD6BDD}" srcOrd="8" destOrd="0" presId="urn:microsoft.com/office/officeart/2005/8/layout/cycle6"/>
    <dgm:cxn modelId="{A3350454-65FD-4DC4-8377-3F6884F751DE}" type="presParOf" srcId="{CBCEFC89-E3B0-4F8A-89D1-BD727E38D154}" destId="{1F45B221-9440-441B-BE30-859DFFF92377}" srcOrd="9" destOrd="0" presId="urn:microsoft.com/office/officeart/2005/8/layout/cycle6"/>
    <dgm:cxn modelId="{1D2A363C-9630-4447-A4A2-139A76971067}" type="presParOf" srcId="{CBCEFC89-E3B0-4F8A-89D1-BD727E38D154}" destId="{9091F60E-3345-4D04-8AC2-FED4F58720C9}" srcOrd="10" destOrd="0" presId="urn:microsoft.com/office/officeart/2005/8/layout/cycle6"/>
    <dgm:cxn modelId="{1640B5CD-1D7A-4C51-98E5-17E0387E22B1}" type="presParOf" srcId="{CBCEFC89-E3B0-4F8A-89D1-BD727E38D154}" destId="{958BDB7C-7A70-420F-A9EB-1D6338304BB5}" srcOrd="11" destOrd="0" presId="urn:microsoft.com/office/officeart/2005/8/layout/cycle6"/>
    <dgm:cxn modelId="{3DC7699F-67CC-475E-B2DE-23808C4FEB03}" type="presParOf" srcId="{CBCEFC89-E3B0-4F8A-89D1-BD727E38D154}" destId="{28DA3415-0A5C-42FD-83AC-CF83C784FB8D}" srcOrd="12" destOrd="0" presId="urn:microsoft.com/office/officeart/2005/8/layout/cycle6"/>
    <dgm:cxn modelId="{340D38C6-5EF6-4440-80C1-C8442F14D5CE}" type="presParOf" srcId="{CBCEFC89-E3B0-4F8A-89D1-BD727E38D154}" destId="{DC1BF431-EA76-45EC-ABB0-00FC5ED8EE43}" srcOrd="13" destOrd="0" presId="urn:microsoft.com/office/officeart/2005/8/layout/cycle6"/>
    <dgm:cxn modelId="{F35A0062-9515-4710-931A-C74E8B2EBECF}" type="presParOf" srcId="{CBCEFC89-E3B0-4F8A-89D1-BD727E38D154}" destId="{9BEA4D20-9F13-4C89-9DF0-BB9BAB8B2C08}" srcOrd="14" destOrd="0" presId="urn:microsoft.com/office/officeart/2005/8/layout/cycle6"/>
    <dgm:cxn modelId="{32FEE548-A045-4DC1-A99F-2C53180A7509}" type="presParOf" srcId="{CBCEFC89-E3B0-4F8A-89D1-BD727E38D154}" destId="{A42A14D2-357D-4A7F-B81B-B8596BB66E12}" srcOrd="15" destOrd="0" presId="urn:microsoft.com/office/officeart/2005/8/layout/cycle6"/>
    <dgm:cxn modelId="{C7760A0B-A9C7-40CD-A042-B3E80C31B29C}" type="presParOf" srcId="{CBCEFC89-E3B0-4F8A-89D1-BD727E38D154}" destId="{836C1860-04B5-46E8-BB65-30E58D0B304B}" srcOrd="16" destOrd="0" presId="urn:microsoft.com/office/officeart/2005/8/layout/cycle6"/>
    <dgm:cxn modelId="{AB9B3D19-1CC2-4965-999E-A9593D315AE4}" type="presParOf" srcId="{CBCEFC89-E3B0-4F8A-89D1-BD727E38D154}" destId="{08133425-0735-4FB0-975B-30E54472A60D}" srcOrd="17" destOrd="0" presId="urn:microsoft.com/office/officeart/2005/8/layout/cycle6"/>
    <dgm:cxn modelId="{5F059E7F-B298-419E-8378-971861D09C25}" type="presParOf" srcId="{CBCEFC89-E3B0-4F8A-89D1-BD727E38D154}" destId="{DEC768AB-0DEB-43A7-9B80-02496F9409F9}" srcOrd="18" destOrd="0" presId="urn:microsoft.com/office/officeart/2005/8/layout/cycle6"/>
    <dgm:cxn modelId="{DB908E75-51E9-4E98-AB84-16462E03AB09}" type="presParOf" srcId="{CBCEFC89-E3B0-4F8A-89D1-BD727E38D154}" destId="{6D1A3103-D812-44BF-8297-3243F6ECE86B}" srcOrd="19" destOrd="0" presId="urn:microsoft.com/office/officeart/2005/8/layout/cycle6"/>
    <dgm:cxn modelId="{088166E9-B0B6-41F0-815E-808E7629BBCE}" type="presParOf" srcId="{CBCEFC89-E3B0-4F8A-89D1-BD727E38D154}" destId="{7F425A6D-91EC-4F6F-AB47-37AE1B675688}" srcOrd="20" destOrd="0" presId="urn:microsoft.com/office/officeart/2005/8/layout/cycle6"/>
    <dgm:cxn modelId="{A114FB07-E890-4A66-8F56-04CAFD93588F}" type="presParOf" srcId="{CBCEFC89-E3B0-4F8A-89D1-BD727E38D154}" destId="{3714DF5E-04AC-4443-8C58-82C47D9654B9}" srcOrd="21" destOrd="0" presId="urn:microsoft.com/office/officeart/2005/8/layout/cycle6"/>
    <dgm:cxn modelId="{9851FAC0-D118-4F91-B287-871ED7AC8098}" type="presParOf" srcId="{CBCEFC89-E3B0-4F8A-89D1-BD727E38D154}" destId="{CA161411-13F4-44E0-94A2-A686B8521F65}" srcOrd="22" destOrd="0" presId="urn:microsoft.com/office/officeart/2005/8/layout/cycle6"/>
    <dgm:cxn modelId="{45C735C6-D191-496E-A0A3-B2EE5D8CC5CA}" type="presParOf" srcId="{CBCEFC89-E3B0-4F8A-89D1-BD727E38D154}" destId="{C47B3817-1C0A-4F13-B1CD-B99ABBC99637}" srcOrd="23" destOrd="0" presId="urn:microsoft.com/office/officeart/2005/8/layout/cycle6"/>
    <dgm:cxn modelId="{97337AA1-3CDC-4648-A2D3-3C3BE1D17307}" type="presParOf" srcId="{CBCEFC89-E3B0-4F8A-89D1-BD727E38D154}" destId="{1EC18AB2-CD21-47DE-8DDC-66C93E82540E}" srcOrd="24" destOrd="0" presId="urn:microsoft.com/office/officeart/2005/8/layout/cycle6"/>
    <dgm:cxn modelId="{4B3B6A41-2B37-4EB8-9842-A5B95EE2DD10}" type="presParOf" srcId="{CBCEFC89-E3B0-4F8A-89D1-BD727E38D154}" destId="{7BD6D05D-787A-41BC-84A1-4B467BD56C7A}" srcOrd="25" destOrd="0" presId="urn:microsoft.com/office/officeart/2005/8/layout/cycle6"/>
    <dgm:cxn modelId="{F217DA17-617B-42D5-BB9F-A6508B3814C3}" type="presParOf" srcId="{CBCEFC89-E3B0-4F8A-89D1-BD727E38D154}" destId="{EA56B227-05D0-4DD6-91A4-D558247D0369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9FF17-61A6-49EF-B2AC-F6865DD39542}">
      <dsp:nvSpPr>
        <dsp:cNvPr id="0" name=""/>
        <dsp:cNvSpPr/>
      </dsp:nvSpPr>
      <dsp:spPr>
        <a:xfrm>
          <a:off x="0" y="418429"/>
          <a:ext cx="1133475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Securing federal funding to reduce burden on the USVI</a:t>
          </a:r>
        </a:p>
      </dsp:txBody>
      <dsp:txXfrm>
        <a:off x="33127" y="451556"/>
        <a:ext cx="11268496" cy="612346"/>
      </dsp:txXfrm>
    </dsp:sp>
    <dsp:sp modelId="{5A772836-CDB2-41CC-A2CC-3CC8C5D5A34F}">
      <dsp:nvSpPr>
        <dsp:cNvPr id="0" name=""/>
        <dsp:cNvSpPr/>
      </dsp:nvSpPr>
      <dsp:spPr>
        <a:xfrm>
          <a:off x="0" y="1097029"/>
          <a:ext cx="1133475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7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PCG is exploring a variety of options from different agencies</a:t>
          </a:r>
          <a:endParaRPr lang="en-US" sz="2300" kern="1200" dirty="0"/>
        </a:p>
      </dsp:txBody>
      <dsp:txXfrm>
        <a:off x="0" y="1097029"/>
        <a:ext cx="11334750" cy="480240"/>
      </dsp:txXfrm>
    </dsp:sp>
    <dsp:sp modelId="{8716781E-EEBF-4796-937A-301A03BC9899}">
      <dsp:nvSpPr>
        <dsp:cNvPr id="0" name=""/>
        <dsp:cNvSpPr/>
      </dsp:nvSpPr>
      <dsp:spPr>
        <a:xfrm>
          <a:off x="0" y="1577269"/>
          <a:ext cx="11334750" cy="6786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Staffing the HIE with on-island resources</a:t>
          </a:r>
        </a:p>
      </dsp:txBody>
      <dsp:txXfrm>
        <a:off x="33127" y="1610396"/>
        <a:ext cx="11268496" cy="612346"/>
      </dsp:txXfrm>
    </dsp:sp>
    <dsp:sp modelId="{D51E2374-E285-43B1-B3F1-54E00BA6B182}">
      <dsp:nvSpPr>
        <dsp:cNvPr id="0" name=""/>
        <dsp:cNvSpPr/>
      </dsp:nvSpPr>
      <dsp:spPr>
        <a:xfrm>
          <a:off x="0" y="2255869"/>
          <a:ext cx="11334750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7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Sufficient experienced personnel may not exist in the territory, may have to consider external staffing</a:t>
          </a:r>
          <a:endParaRPr lang="en-US" sz="2300" kern="1200" dirty="0"/>
        </a:p>
      </dsp:txBody>
      <dsp:txXfrm>
        <a:off x="0" y="2255869"/>
        <a:ext cx="11334750" cy="690344"/>
      </dsp:txXfrm>
    </dsp:sp>
    <dsp:sp modelId="{F0183C54-3B09-441D-BB66-7CE7136FC59A}">
      <dsp:nvSpPr>
        <dsp:cNvPr id="0" name=""/>
        <dsp:cNvSpPr/>
      </dsp:nvSpPr>
      <dsp:spPr>
        <a:xfrm>
          <a:off x="0" y="2946214"/>
          <a:ext cx="11334750" cy="678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Ensuring the solution is accessible to all stakeholders</a:t>
          </a:r>
          <a:endParaRPr lang="en-US" sz="2900" kern="1200" dirty="0"/>
        </a:p>
      </dsp:txBody>
      <dsp:txXfrm>
        <a:off x="33127" y="2979341"/>
        <a:ext cx="11268496" cy="612346"/>
      </dsp:txXfrm>
    </dsp:sp>
    <dsp:sp modelId="{AE4247C7-ECA3-4730-81B3-C200B4EA80C0}">
      <dsp:nvSpPr>
        <dsp:cNvPr id="0" name=""/>
        <dsp:cNvSpPr/>
      </dsp:nvSpPr>
      <dsp:spPr>
        <a:xfrm>
          <a:off x="0" y="3708334"/>
          <a:ext cx="11334750" cy="678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Engaging with all relevant stakeholders in each stage of the project</a:t>
          </a:r>
          <a:endParaRPr lang="en-US" sz="2900" kern="1200" dirty="0"/>
        </a:p>
      </dsp:txBody>
      <dsp:txXfrm>
        <a:off x="33127" y="3741461"/>
        <a:ext cx="11268496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BA189-9B7D-476C-A0C3-E4466CD13D87}">
      <dsp:nvSpPr>
        <dsp:cNvPr id="0" name=""/>
        <dsp:cNvSpPr/>
      </dsp:nvSpPr>
      <dsp:spPr>
        <a:xfrm>
          <a:off x="0" y="0"/>
          <a:ext cx="9634537" cy="1373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Interoperability seeks to empower providers, patients, and policy makers with timely, contextualized information from traditionally disparate data sources. </a:t>
          </a:r>
        </a:p>
      </dsp:txBody>
      <dsp:txXfrm>
        <a:off x="40215" y="40215"/>
        <a:ext cx="8152931" cy="1292598"/>
      </dsp:txXfrm>
    </dsp:sp>
    <dsp:sp modelId="{0D7AA5FC-223A-49A7-BB72-E722F07BFF51}">
      <dsp:nvSpPr>
        <dsp:cNvPr id="0" name=""/>
        <dsp:cNvSpPr/>
      </dsp:nvSpPr>
      <dsp:spPr>
        <a:xfrm>
          <a:off x="850106" y="1601867"/>
          <a:ext cx="9634537" cy="137302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Breaking down information silos is a crucial first step in better understanding the state of healthcare in the US Virgin Islands.</a:t>
          </a:r>
          <a:endParaRPr lang="en-US" sz="2600" kern="1200" dirty="0"/>
        </a:p>
      </dsp:txBody>
      <dsp:txXfrm>
        <a:off x="890321" y="1642082"/>
        <a:ext cx="7811532" cy="1292598"/>
      </dsp:txXfrm>
    </dsp:sp>
    <dsp:sp modelId="{C241F36D-3661-4830-B1C9-5C035A9A82B0}">
      <dsp:nvSpPr>
        <dsp:cNvPr id="0" name=""/>
        <dsp:cNvSpPr/>
      </dsp:nvSpPr>
      <dsp:spPr>
        <a:xfrm>
          <a:off x="1700212" y="3203734"/>
          <a:ext cx="9634537" cy="13730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Can help to identify opportunities, address gaps, and improve health outcomes in the community, through data-driven interventions. </a:t>
          </a:r>
        </a:p>
      </dsp:txBody>
      <dsp:txXfrm>
        <a:off x="1740427" y="3243949"/>
        <a:ext cx="7811532" cy="1292598"/>
      </dsp:txXfrm>
    </dsp:sp>
    <dsp:sp modelId="{E3B632DE-2EA2-4A2B-8505-825BE868E5FC}">
      <dsp:nvSpPr>
        <dsp:cNvPr id="0" name=""/>
        <dsp:cNvSpPr/>
      </dsp:nvSpPr>
      <dsp:spPr>
        <a:xfrm>
          <a:off x="8742068" y="1041213"/>
          <a:ext cx="892468" cy="8924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42873" y="1041213"/>
        <a:ext cx="490858" cy="671582"/>
      </dsp:txXfrm>
    </dsp:sp>
    <dsp:sp modelId="{F25C0363-6DF6-483F-ACE1-7E54C13C7BE2}">
      <dsp:nvSpPr>
        <dsp:cNvPr id="0" name=""/>
        <dsp:cNvSpPr/>
      </dsp:nvSpPr>
      <dsp:spPr>
        <a:xfrm>
          <a:off x="9592174" y="2633927"/>
          <a:ext cx="892468" cy="89246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792979" y="2633927"/>
        <a:ext cx="490858" cy="671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95F49-D774-4BAE-B4A1-BA6178C7F1D9}">
      <dsp:nvSpPr>
        <dsp:cNvPr id="0" name=""/>
        <dsp:cNvSpPr/>
      </dsp:nvSpPr>
      <dsp:spPr>
        <a:xfrm>
          <a:off x="3570882" y="1875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Hospitals &amp; Health Systems</a:t>
          </a:r>
        </a:p>
      </dsp:txBody>
      <dsp:txXfrm>
        <a:off x="3602176" y="33169"/>
        <a:ext cx="923646" cy="578464"/>
      </dsp:txXfrm>
    </dsp:sp>
    <dsp:sp modelId="{08CEFBDE-1410-4CF6-B933-59C478A562F7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2960458" y="51182"/>
              </a:moveTo>
              <a:arcTo wR="2461144" hR="2461144" stAng="16902321" swAng="8684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CD549-C392-49DA-90DA-165229B4CB72}">
      <dsp:nvSpPr>
        <dsp:cNvPr id="0" name=""/>
        <dsp:cNvSpPr/>
      </dsp:nvSpPr>
      <dsp:spPr>
        <a:xfrm>
          <a:off x="5152876" y="577673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Physician Offices &amp; Groups</a:t>
          </a:r>
        </a:p>
      </dsp:txBody>
      <dsp:txXfrm>
        <a:off x="5184170" y="608967"/>
        <a:ext cx="923646" cy="578464"/>
      </dsp:txXfrm>
    </dsp:sp>
    <dsp:sp modelId="{4B47FA30-2B36-4154-9B13-E933218D6457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4366670" y="903516"/>
              </a:moveTo>
              <a:arcTo wR="2461144" hR="2461144" stAng="19244190" swAng="12813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F4C9D-5819-4C01-83D6-355B8C7BD7ED}">
      <dsp:nvSpPr>
        <dsp:cNvPr id="0" name=""/>
        <dsp:cNvSpPr/>
      </dsp:nvSpPr>
      <dsp:spPr>
        <a:xfrm>
          <a:off x="5994637" y="2035646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Payers</a:t>
          </a:r>
        </a:p>
      </dsp:txBody>
      <dsp:txXfrm>
        <a:off x="6025931" y="2066940"/>
        <a:ext cx="923646" cy="578464"/>
      </dsp:txXfrm>
    </dsp:sp>
    <dsp:sp modelId="{FF45C39E-1E5B-4D3B-B11B-9827F8AD6BDD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4920394" y="2364602"/>
              </a:moveTo>
              <a:arcTo wR="2461144" hR="2461144" stAng="21465114" swAng="14225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5B221-9440-441B-BE30-859DFFF92377}">
      <dsp:nvSpPr>
        <dsp:cNvPr id="0" name=""/>
        <dsp:cNvSpPr/>
      </dsp:nvSpPr>
      <dsp:spPr>
        <a:xfrm>
          <a:off x="5702296" y="3693592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/>
            </a:rPr>
            <a:t>Medicaid</a:t>
          </a:r>
          <a:endParaRPr lang="en-US" sz="1100" kern="1200"/>
        </a:p>
      </dsp:txBody>
      <dsp:txXfrm>
        <a:off x="5733590" y="3724886"/>
        <a:ext cx="923646" cy="578464"/>
      </dsp:txXfrm>
    </dsp:sp>
    <dsp:sp modelId="{958BDB7C-7A70-420F-A9EB-1D6338304BB5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4367103" y="4018242"/>
              </a:moveTo>
              <a:arcTo wR="2461144" hR="2461144" stAng="2354853" swAng="10635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3415-0A5C-42FD-83AC-CF83C784FB8D}">
      <dsp:nvSpPr>
        <dsp:cNvPr id="0" name=""/>
        <dsp:cNvSpPr/>
      </dsp:nvSpPr>
      <dsp:spPr>
        <a:xfrm>
          <a:off x="4412643" y="4775739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Laboratories</a:t>
          </a:r>
        </a:p>
      </dsp:txBody>
      <dsp:txXfrm>
        <a:off x="4443937" y="4807033"/>
        <a:ext cx="923646" cy="578464"/>
      </dsp:txXfrm>
    </dsp:sp>
    <dsp:sp modelId="{9BEA4D20-9F13-4C89-9DF0-BB9BAB8B2C08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2802884" y="4898447"/>
              </a:moveTo>
              <a:arcTo wR="2461144" hR="2461144" stAng="4921108" swAng="9577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A14D2-357D-4A7F-B81B-B8596BB66E12}">
      <dsp:nvSpPr>
        <dsp:cNvPr id="0" name=""/>
        <dsp:cNvSpPr/>
      </dsp:nvSpPr>
      <dsp:spPr>
        <a:xfrm>
          <a:off x="2729121" y="4775739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Public Health</a:t>
          </a:r>
        </a:p>
      </dsp:txBody>
      <dsp:txXfrm>
        <a:off x="2760415" y="4807033"/>
        <a:ext cx="923646" cy="578464"/>
      </dsp:txXfrm>
    </dsp:sp>
    <dsp:sp modelId="{08133425-0735-4FB0-975B-30E54472A60D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1119772" y="4524625"/>
              </a:moveTo>
              <a:arcTo wR="2461144" hR="2461144" stAng="7381560" swAng="10635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768AB-0DEB-43A7-9B80-02496F9409F9}">
      <dsp:nvSpPr>
        <dsp:cNvPr id="0" name=""/>
        <dsp:cNvSpPr/>
      </dsp:nvSpPr>
      <dsp:spPr>
        <a:xfrm>
          <a:off x="1439469" y="3693592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Community Services</a:t>
          </a:r>
        </a:p>
      </dsp:txBody>
      <dsp:txXfrm>
        <a:off x="1470763" y="3724886"/>
        <a:ext cx="923646" cy="578464"/>
      </dsp:txXfrm>
    </dsp:sp>
    <dsp:sp modelId="{7F425A6D-91EC-4F6F-AB47-37AE1B675688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170639" y="3361600"/>
              </a:moveTo>
              <a:arcTo wR="2461144" hR="2461144" stAng="9512337" swAng="14225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4DF5E-04AC-4443-8C58-82C47D9654B9}">
      <dsp:nvSpPr>
        <dsp:cNvPr id="0" name=""/>
        <dsp:cNvSpPr/>
      </dsp:nvSpPr>
      <dsp:spPr>
        <a:xfrm>
          <a:off x="1147128" y="2035646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Patients</a:t>
          </a:r>
        </a:p>
      </dsp:txBody>
      <dsp:txXfrm>
        <a:off x="1178422" y="2066940"/>
        <a:ext cx="923646" cy="578464"/>
      </dsp:txXfrm>
    </dsp:sp>
    <dsp:sp modelId="{C47B3817-1C0A-4F13-B1CD-B99ABBC99637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119232" y="1704387"/>
              </a:moveTo>
              <a:arcTo wR="2461144" hR="2461144" stAng="11874453" swAng="12813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18AB2-CD21-47DE-8DDC-66C93E82540E}">
      <dsp:nvSpPr>
        <dsp:cNvPr id="0" name=""/>
        <dsp:cNvSpPr/>
      </dsp:nvSpPr>
      <dsp:spPr>
        <a:xfrm>
          <a:off x="1988889" y="577673"/>
          <a:ext cx="986234" cy="6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Post Acute Care&amp; Home Health</a:t>
          </a:r>
        </a:p>
      </dsp:txBody>
      <dsp:txXfrm>
        <a:off x="2020183" y="608967"/>
        <a:ext cx="923646" cy="578464"/>
      </dsp:txXfrm>
    </dsp:sp>
    <dsp:sp modelId="{EA56B227-05D0-4DD6-91A4-D558247D0369}">
      <dsp:nvSpPr>
        <dsp:cNvPr id="0" name=""/>
        <dsp:cNvSpPr/>
      </dsp:nvSpPr>
      <dsp:spPr>
        <a:xfrm>
          <a:off x="1602855" y="322401"/>
          <a:ext cx="4922289" cy="4922289"/>
        </a:xfrm>
        <a:custGeom>
          <a:avLst/>
          <a:gdLst/>
          <a:ahLst/>
          <a:cxnLst/>
          <a:rect l="0" t="0" r="0" b="0"/>
          <a:pathLst>
            <a:path>
              <a:moveTo>
                <a:pt x="1375323" y="252473"/>
              </a:moveTo>
              <a:arcTo wR="2461144" hR="2461144" stAng="14629228" swAng="8684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87CA41-8206-4087-9AB8-0274BD993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C93F7-59A3-4C2F-85F1-FE87DBB273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3413-27DD-4552-9F7E-A052450CD805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59F18-2E61-4365-A7F3-A7CC736262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F2FD9-602D-4CA7-A804-A497B04579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501C4-043C-4266-83F1-3A49BDEB0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8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833A-09A0-43C9-8AD2-8913D42103B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597F-3EB5-4D51-9570-4CB353ED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5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01513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3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- ADT</a:t>
            </a:r>
          </a:p>
          <a:p>
            <a:r>
              <a:rPr lang="en-US">
                <a:ea typeface="Calibri"/>
                <a:cs typeface="Calibri"/>
              </a:rPr>
              <a:t>- HL7</a:t>
            </a:r>
          </a:p>
          <a:p>
            <a:r>
              <a:rPr lang="en-US">
                <a:ea typeface="Calibri"/>
                <a:cs typeface="Calibri"/>
              </a:rPr>
              <a:t>- USCDI</a:t>
            </a:r>
          </a:p>
        </p:txBody>
      </p:sp>
    </p:spTree>
    <p:extLst>
      <p:ext uri="{BB962C8B-B14F-4D97-AF65-F5344CB8AC3E}">
        <p14:creationId xmlns:p14="http://schemas.microsoft.com/office/powerpoint/2010/main" val="131031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356AD5F-419B-4BFE-A06B-A3B1833C99C1}"/>
              </a:ext>
            </a:extLst>
          </p:cNvPr>
          <p:cNvSpPr/>
          <p:nvPr userDrawn="1"/>
        </p:nvSpPr>
        <p:spPr>
          <a:xfrm rot="10800000">
            <a:off x="-1" y="6222570"/>
            <a:ext cx="12192000" cy="63543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89BE29-628D-4B04-B3D5-911B368C0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"/>
          <a:stretch/>
        </p:blipFill>
        <p:spPr>
          <a:xfrm>
            <a:off x="1" y="-5009"/>
            <a:ext cx="12192000" cy="5629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420" y="451110"/>
            <a:ext cx="8259580" cy="250343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420" y="3042256"/>
            <a:ext cx="8259580" cy="14994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A7041-0962-4FF8-A6AE-6178673931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6" y="5964953"/>
            <a:ext cx="1960394" cy="58337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31557-7C90-4B71-9C47-ED4764EF5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8628" y="4706712"/>
            <a:ext cx="8259372" cy="382054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FA76DA-B7DC-4251-B8F3-B095793D8AB0}"/>
              </a:ext>
            </a:extLst>
          </p:cNvPr>
          <p:cNvGrpSpPr/>
          <p:nvPr userDrawn="1"/>
        </p:nvGrpSpPr>
        <p:grpSpPr>
          <a:xfrm>
            <a:off x="-2411509" y="-2283760"/>
            <a:ext cx="5435076" cy="6677116"/>
            <a:chOff x="-224263" y="-265649"/>
            <a:chExt cx="5435076" cy="66771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279FE31-A63A-434B-8E92-CDB4964408DB}"/>
                </a:ext>
              </a:extLst>
            </p:cNvPr>
            <p:cNvSpPr/>
            <p:nvPr userDrawn="1"/>
          </p:nvSpPr>
          <p:spPr>
            <a:xfrm>
              <a:off x="2812889" y="503236"/>
              <a:ext cx="2023628" cy="2614457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D396A7A-969E-4940-B0E4-00EDBBE538AC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8F3989-6C57-4C45-9932-5154CEE2E96F}"/>
                </a:ext>
              </a:extLst>
            </p:cNvPr>
            <p:cNvSpPr/>
            <p:nvPr userDrawn="1"/>
          </p:nvSpPr>
          <p:spPr>
            <a:xfrm>
              <a:off x="4245773" y="3395554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37B7F4-5FE6-4ABD-A69B-0CD46DB0A3CF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BB685A2-D9FE-4B5C-9007-B49E44D3EFE4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693C56C-FC47-41AF-9727-8A42BDEC3ED8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8547C5A-711A-42DF-84CC-1CE01EAE6392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0DA8B1-3361-4107-AE72-E1D0C98A31E8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B1AA91-5D02-45DD-B763-DD612B4EE6C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1693E89-8FE9-429C-A523-07D1F9BE6224}"/>
                </a:ext>
              </a:extLst>
            </p:cNvPr>
            <p:cNvSpPr/>
            <p:nvPr userDrawn="1"/>
          </p:nvSpPr>
          <p:spPr>
            <a:xfrm>
              <a:off x="4602496" y="3662024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83FCCCA-4A3E-43AD-A656-292CE97F5339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7351A2B-6930-45D6-8068-D9247E48E76B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6E7870B-5A63-426A-9A68-0683DFD578CB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F6F133F-D053-4C6F-925B-5F5C1F40597F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5DD984-A9B7-4BA2-BD4E-CA014551384A}"/>
              </a:ext>
            </a:extLst>
          </p:cNvPr>
          <p:cNvGrpSpPr/>
          <p:nvPr userDrawn="1"/>
        </p:nvGrpSpPr>
        <p:grpSpPr>
          <a:xfrm>
            <a:off x="9007996" y="2636166"/>
            <a:ext cx="5968803" cy="6677116"/>
            <a:chOff x="-757990" y="-265649"/>
            <a:chExt cx="5968803" cy="66771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8B66020-0DAD-4A64-BD0B-F8D4A76945A2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1D05C7E-2664-48A8-A683-3DB37E027E0D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E8E372-1142-4FB2-9DCF-590E00FBDECB}"/>
                </a:ext>
              </a:extLst>
            </p:cNvPr>
            <p:cNvSpPr/>
            <p:nvPr userDrawn="1"/>
          </p:nvSpPr>
          <p:spPr>
            <a:xfrm>
              <a:off x="-757990" y="2122384"/>
              <a:ext cx="1032243" cy="950748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ABB51F1-C9D7-45A5-A07E-6ABECE3BD4F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1063A2-9055-433D-B8DF-6411E6C5BBE0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4CB5F01-3806-4217-A892-7488920970EE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A7A9DBC-B8DC-45E9-9AC8-B7D1DBC298BD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C174529-3C78-4B49-AEB4-A9901C12A8F6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7364F28-F3D7-40B3-B2DB-4D08F25F8248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0F86C98-71D4-4953-97F0-133A306DA6B9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28EAB82-2A09-45BA-966D-B94A654AC669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3C8EAE-CFCF-4599-A5ED-E6AD50072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4606" y="6127953"/>
            <a:ext cx="1845732" cy="2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B8427-D1F8-42F2-9E23-CE73C94B8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"/>
          <a:stretch/>
        </p:blipFill>
        <p:spPr>
          <a:xfrm>
            <a:off x="1" y="-5010"/>
            <a:ext cx="12192000" cy="6863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B9F93C-2774-4713-A3B4-5163E54E9C74}"/>
              </a:ext>
            </a:extLst>
          </p:cNvPr>
          <p:cNvGrpSpPr/>
          <p:nvPr userDrawn="1"/>
        </p:nvGrpSpPr>
        <p:grpSpPr>
          <a:xfrm>
            <a:off x="-2550994" y="-1337560"/>
            <a:ext cx="5435076" cy="6677116"/>
            <a:chOff x="-224263" y="-265649"/>
            <a:chExt cx="5435076" cy="66771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51BE0CB-4890-4C1B-9C45-73FDF8D0BB03}"/>
                </a:ext>
              </a:extLst>
            </p:cNvPr>
            <p:cNvSpPr/>
            <p:nvPr userDrawn="1"/>
          </p:nvSpPr>
          <p:spPr>
            <a:xfrm>
              <a:off x="2812889" y="503236"/>
              <a:ext cx="2023628" cy="2614457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2E8469-B3E7-4C2B-AFA7-087D7EDFDFFF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63699E-7096-4718-AD11-71DEA3799CE3}"/>
                </a:ext>
              </a:extLst>
            </p:cNvPr>
            <p:cNvSpPr/>
            <p:nvPr userDrawn="1"/>
          </p:nvSpPr>
          <p:spPr>
            <a:xfrm>
              <a:off x="4245773" y="3395554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0306AA3-B550-4D44-9226-C55E2DCD0DB4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2FCCBD5-33BE-464E-A87E-AAEFF3A5D0C7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D4DF64-5001-4647-A690-E450AE59F37D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474237-DA7B-4DD4-AC8A-3CC3210C6202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4CADFA5-5A7A-4AC2-9845-6E6B42475C15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281442B-74EE-4325-AEE6-79A8A1368983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1C62E5-0DE9-4C97-B5C2-AA86B836D82F}"/>
                </a:ext>
              </a:extLst>
            </p:cNvPr>
            <p:cNvSpPr/>
            <p:nvPr userDrawn="1"/>
          </p:nvSpPr>
          <p:spPr>
            <a:xfrm>
              <a:off x="4602496" y="3662024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D66275-4F93-4DEE-8751-9812F66CD89E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9636F24-C4A0-4053-AA41-201E9CEB4466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B87D063-CAEE-4226-8717-4253B932443C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7522970-AA76-4EF0-AE9A-2D452D6FC86C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B26D0E-4DDB-46AB-BD3A-65388025853B}"/>
              </a:ext>
            </a:extLst>
          </p:cNvPr>
          <p:cNvGrpSpPr/>
          <p:nvPr userDrawn="1"/>
        </p:nvGrpSpPr>
        <p:grpSpPr>
          <a:xfrm>
            <a:off x="9007996" y="2636166"/>
            <a:ext cx="5968803" cy="6677116"/>
            <a:chOff x="-757990" y="-265649"/>
            <a:chExt cx="5968803" cy="66771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2BE3DC-CB43-4309-8CA5-40531A504B69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03A55B2-F7C9-45B2-AA06-119D9DF9C5FB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B7EE598-0E7D-4B8C-8B20-A1887D0A2AD3}"/>
                </a:ext>
              </a:extLst>
            </p:cNvPr>
            <p:cNvSpPr/>
            <p:nvPr userDrawn="1"/>
          </p:nvSpPr>
          <p:spPr>
            <a:xfrm>
              <a:off x="-757990" y="2122384"/>
              <a:ext cx="1032243" cy="950748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4D7E8BC-2F7A-4BF4-812A-CCAD63C2A864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3142D20-7CC4-49E6-B46F-A298892B0499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111E6AA-1CAB-448F-9DFE-7F835C7111F0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F0C9DC2-CAA6-4815-A31D-E685CACA017A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7E86CDF-0793-4508-AEF8-3B01B0AD2ABA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91B18D2-7385-4A0F-B9B8-BC505EA8B4A7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19EDD43-C1FF-4218-AE40-3DC86F8DC9EA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24B3B08-86CB-4FC7-9B1E-79E1E892141A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95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CF866-7D2C-48EB-83B5-06ACC41492F4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38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CF866-7D2C-48EB-83B5-06ACC41492F4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38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CF866-7D2C-48EB-83B5-06ACC41492F4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97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97A0B-FAC3-4C91-B7E7-E74554A048D7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9F835-AB85-46BE-9C91-1FB02C74AFCF}"/>
              </a:ext>
            </a:extLst>
          </p:cNvPr>
          <p:cNvSpPr/>
          <p:nvPr userDrawn="1"/>
        </p:nvSpPr>
        <p:spPr>
          <a:xfrm rot="10800000">
            <a:off x="-1" y="5167312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 userDrawn="1"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 dirty="0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B0F232-E0C6-4CE5-88D0-15B84342B6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60438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 userDrawn="1"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 dirty="0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A980837-423F-47C7-8A75-01D853972D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121530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 userDrawn="1"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 dirty="0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8410C0-392B-46B5-BA4A-BDD03EE481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126085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2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11449408" cy="1409700"/>
          </a:xfrm>
        </p:spPr>
        <p:txBody>
          <a:bodyPr anchor="ctr"/>
          <a:lstStyle>
            <a:lvl1pPr>
              <a:defRPr sz="32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866900"/>
            <a:ext cx="6609121" cy="43053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6900"/>
            <a:ext cx="4323451" cy="43138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2A3009-11F4-445C-BC26-EB03A9874997}"/>
              </a:ext>
            </a:extLst>
          </p:cNvPr>
          <p:cNvSpPr/>
          <p:nvPr userDrawn="1"/>
        </p:nvSpPr>
        <p:spPr>
          <a:xfrm rot="10800000">
            <a:off x="-1" y="6222570"/>
            <a:ext cx="12192000" cy="63543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82D2-49E3-4B2A-A3D7-A26FD38E32B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420" y="479425"/>
            <a:ext cx="82595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420" y="2959100"/>
            <a:ext cx="82595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D5F235-7CC5-46C5-A724-7B2919B96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8628" y="4802721"/>
            <a:ext cx="8259372" cy="74567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i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533AE-F199-4EE6-AFD2-3F09A4246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6" y="5964953"/>
            <a:ext cx="1960394" cy="583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0CCB15-A071-4650-9704-8A40A50F8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4606" y="6127953"/>
            <a:ext cx="1845732" cy="2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5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4420499" cy="1409700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5631" y="531551"/>
            <a:ext cx="6576678" cy="5329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6900"/>
            <a:ext cx="4306199" cy="40020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199"/>
            <a:ext cx="11449409" cy="1409701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6900"/>
            <a:ext cx="4306199" cy="40020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75250" y="1866900"/>
            <a:ext cx="6584950" cy="400208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3128456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42900" y="531552"/>
            <a:ext cx="11449409" cy="53179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64845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489" y="1370159"/>
            <a:ext cx="8706563" cy="67884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5695" y="1370159"/>
            <a:ext cx="2015181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9489" y="2175017"/>
            <a:ext cx="8706563" cy="10683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C0DA23-3C51-470E-A2A2-2CD8738418C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5695" y="3588065"/>
            <a:ext cx="2015181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8BCF90-8107-4D0E-9869-19CA118AB8C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919489" y="4392923"/>
            <a:ext cx="8706563" cy="10683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062B09-44D3-477D-8C67-D2A529E59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9489" y="3587039"/>
            <a:ext cx="8706563" cy="67945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341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5256F-4B16-4DE8-BA64-7D8911B5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96" y="2254320"/>
            <a:ext cx="4373988" cy="1301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A0612-0F36-436E-9240-9FA63EDA29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2525" y="4746036"/>
            <a:ext cx="2266950" cy="316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190151-5FE9-4E9E-990F-13985C7A8312}"/>
              </a:ext>
            </a:extLst>
          </p:cNvPr>
          <p:cNvSpPr txBox="1"/>
          <p:nvPr userDrawn="1"/>
        </p:nvSpPr>
        <p:spPr>
          <a:xfrm>
            <a:off x="8153279" y="2444787"/>
            <a:ext cx="4386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1"/>
                </a:solidFill>
              </a:rPr>
              <a:t>TM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F8EA2-04C4-42FE-9688-9D060F126221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A1A91-3F74-4E22-A4C7-B8689AC6EDC4}"/>
              </a:ext>
            </a:extLst>
          </p:cNvPr>
          <p:cNvSpPr/>
          <p:nvPr userDrawn="1"/>
        </p:nvSpPr>
        <p:spPr>
          <a:xfrm rot="10800000">
            <a:off x="-1" y="5167312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rge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57199"/>
            <a:ext cx="4531024" cy="1147313"/>
          </a:xfrm>
        </p:spPr>
        <p:txBody>
          <a:bodyPr anchor="ctr">
            <a:normAutofit/>
          </a:bodyPr>
          <a:lstStyle>
            <a:lvl1pPr>
              <a:defRPr lang="en-US" dirty="0"/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4512"/>
            <a:ext cx="4416724" cy="42644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31551"/>
            <a:ext cx="6609120" cy="53374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76039-793F-465F-912D-18BD4C48AB31}"/>
              </a:ext>
            </a:extLst>
          </p:cNvPr>
          <p:cNvSpPr txBox="1"/>
          <p:nvPr userDrawn="1"/>
        </p:nvSpPr>
        <p:spPr>
          <a:xfrm>
            <a:off x="381725" y="6449232"/>
            <a:ext cx="3534667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  <a:endParaRPr lang="en-US" sz="1000" b="1" spc="5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5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rge Image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9975" y="457200"/>
            <a:ext cx="4372334" cy="1143000"/>
          </a:xfrm>
        </p:spPr>
        <p:txBody>
          <a:bodyPr anchor="ctr">
            <a:normAutofit/>
          </a:bodyPr>
          <a:lstStyle>
            <a:lvl1pPr>
              <a:defRPr lang="en-US" dirty="0"/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9974" y="1600200"/>
            <a:ext cx="4372334" cy="42687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1" y="166426"/>
            <a:ext cx="56963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847" y="531551"/>
            <a:ext cx="6609120" cy="53374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76039-793F-465F-912D-18BD4C48AB31}"/>
              </a:ext>
            </a:extLst>
          </p:cNvPr>
          <p:cNvSpPr txBox="1"/>
          <p:nvPr userDrawn="1"/>
        </p:nvSpPr>
        <p:spPr>
          <a:xfrm>
            <a:off x="381725" y="6449232"/>
            <a:ext cx="3534667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  <a:endParaRPr lang="en-US" sz="1000" b="1" spc="5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2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5125"/>
            <a:ext cx="11449408" cy="123507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11335109" cy="4576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449409" cy="1235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76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2" y="1600200"/>
            <a:ext cx="5543904" cy="4576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8241" y="6393628"/>
            <a:ext cx="381625" cy="365125"/>
          </a:xfrm>
        </p:spPr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449409" cy="1235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32453" cy="45636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8241" y="6393628"/>
            <a:ext cx="381625" cy="365125"/>
          </a:xfrm>
        </p:spPr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7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65125"/>
            <a:ext cx="11449409" cy="1235075"/>
          </a:xfrm>
        </p:spPr>
        <p:txBody>
          <a:bodyPr>
            <a:normAutofit/>
          </a:bodyPr>
          <a:lstStyle>
            <a:lvl1pPr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466993" cy="5875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8747"/>
            <a:ext cx="5466993" cy="39209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808" y="1681163"/>
            <a:ext cx="5524501" cy="5875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808" y="2268747"/>
            <a:ext cx="5524501" cy="39209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5125"/>
            <a:ext cx="11449408" cy="1235075"/>
          </a:xfrm>
        </p:spPr>
        <p:txBody>
          <a:bodyPr>
            <a:normAutofit/>
          </a:bodyPr>
          <a:lstStyle>
            <a:lvl1pPr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8E1172-52F0-43EA-AE8D-E85C5B614688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2E5597-9E2B-41F9-BE93-CE426A54046D}"/>
              </a:ext>
            </a:extLst>
          </p:cNvPr>
          <p:cNvSpPr/>
          <p:nvPr userDrawn="1"/>
        </p:nvSpPr>
        <p:spPr>
          <a:xfrm rot="10800000">
            <a:off x="-1" y="5167312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2309" y="365125"/>
            <a:ext cx="11430000" cy="123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11335109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1" y="166426"/>
            <a:ext cx="5696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pc="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8241" y="6393628"/>
            <a:ext cx="38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pc="5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899FFD16-B25A-457E-9C72-CDC3BAF3AC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52DAF-A6BA-4721-915C-0A184846B842}"/>
              </a:ext>
            </a:extLst>
          </p:cNvPr>
          <p:cNvSpPr txBox="1"/>
          <p:nvPr userDrawn="1"/>
        </p:nvSpPr>
        <p:spPr>
          <a:xfrm>
            <a:off x="381725" y="6449232"/>
            <a:ext cx="3534667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  <a:endParaRPr lang="en-US" sz="1000" b="1" spc="5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F3BCFD-40FF-4E65-ABE1-3C18AF37411E}"/>
              </a:ext>
            </a:extLst>
          </p:cNvPr>
          <p:cNvCxnSpPr>
            <a:cxnSpLocks/>
          </p:cNvCxnSpPr>
          <p:nvPr userDrawn="1"/>
        </p:nvCxnSpPr>
        <p:spPr>
          <a:xfrm>
            <a:off x="381725" y="6377491"/>
            <a:ext cx="10202114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0D13EF-4F16-4731-9E99-FA58B10DDFB2}"/>
              </a:ext>
            </a:extLst>
          </p:cNvPr>
          <p:cNvCxnSpPr>
            <a:cxnSpLocks/>
          </p:cNvCxnSpPr>
          <p:nvPr userDrawn="1"/>
        </p:nvCxnSpPr>
        <p:spPr>
          <a:xfrm>
            <a:off x="11378241" y="6377491"/>
            <a:ext cx="381626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DA4A795-A99D-453D-8579-B45AD3C0F02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668000" y="6064454"/>
            <a:ext cx="626074" cy="626074"/>
          </a:xfrm>
          <a:prstGeom prst="roundRect">
            <a:avLst>
              <a:gd name="adj" fmla="val 189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43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91" r:id="rId3"/>
    <p:sldLayoutId id="2147483898" r:id="rId4"/>
    <p:sldLayoutId id="2147483871" r:id="rId5"/>
    <p:sldLayoutId id="2147483873" r:id="rId6"/>
    <p:sldLayoutId id="2147483897" r:id="rId7"/>
    <p:sldLayoutId id="2147483874" r:id="rId8"/>
    <p:sldLayoutId id="2147483875" r:id="rId9"/>
    <p:sldLayoutId id="2147483885" r:id="rId10"/>
    <p:sldLayoutId id="2147483884" r:id="rId11"/>
    <p:sldLayoutId id="2147483895" r:id="rId12"/>
    <p:sldLayoutId id="2147483896" r:id="rId13"/>
    <p:sldLayoutId id="2147483872" r:id="rId14"/>
    <p:sldLayoutId id="2147483889" r:id="rId15"/>
    <p:sldLayoutId id="2147483890" r:id="rId16"/>
    <p:sldLayoutId id="2147483892" r:id="rId17"/>
    <p:sldLayoutId id="2147483876" r:id="rId18"/>
    <p:sldLayoutId id="2147483877" r:id="rId19"/>
    <p:sldLayoutId id="2147483878" r:id="rId20"/>
    <p:sldLayoutId id="2147483887" r:id="rId21"/>
    <p:sldLayoutId id="2147483888" r:id="rId22"/>
    <p:sldLayoutId id="2147483886" r:id="rId23"/>
    <p:sldLayoutId id="2147483883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6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A6B0877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4B58D8-4094-3A2B-BF5A-259DBE1E61FF}"/>
              </a:ext>
            </a:extLst>
          </p:cNvPr>
          <p:cNvCxnSpPr/>
          <p:nvPr/>
        </p:nvCxnSpPr>
        <p:spPr>
          <a:xfrm>
            <a:off x="5791200" y="1066800"/>
            <a:ext cx="0" cy="4343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8B4CEB-98EE-34CD-F497-EB88C49F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21277"/>
            <a:ext cx="4276353" cy="1234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EF977-5013-063A-0AB0-E5C8DD051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57299"/>
            <a:ext cx="404259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9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2E03-35CA-45E1-C907-1E1A0823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5566BB-8A0C-B59A-894F-0FB3A9276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29014"/>
              </p:ext>
            </p:extLst>
          </p:nvPr>
        </p:nvGraphicFramePr>
        <p:xfrm>
          <a:off x="457200" y="1371600"/>
          <a:ext cx="1133475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A69F4-1B9F-78D7-1C5A-5D3CD52C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430DE-B1C8-F881-BCC7-C912027E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0644-77B9-41B3-9EB8-70F2267B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0B010-8B02-43B9-9F57-5CD67C2FE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3D5B56-8E38-1265-49AC-741DB8C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Aim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4361F3-A43C-7CAB-0FEB-8C5FD6479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035065"/>
              </p:ext>
            </p:extLst>
          </p:nvPr>
        </p:nvGraphicFramePr>
        <p:xfrm>
          <a:off x="457200" y="1600200"/>
          <a:ext cx="11334750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0EC3-AE4A-EDAD-7340-4FB61F0A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46694-FDA5-5646-0EE3-F6DCC1DC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385458-6904-9AD9-17AB-06DF945D4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3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4410-B31F-0BAA-E66B-CE28BC60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Opportunity for Health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AC52-E6F0-1D88-ADC9-EF0045CA1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6489" y="1600200"/>
            <a:ext cx="8915400" cy="4563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000" b="1" dirty="0">
                <a:solidFill>
                  <a:schemeClr val="accent4"/>
                </a:solidFill>
                <a:ea typeface="+mn-lt"/>
                <a:cs typeface="+mn-lt"/>
              </a:rPr>
              <a:t>Trusted exchange</a:t>
            </a:r>
            <a:endParaRPr lang="en-US" sz="2000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45720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Brings the territory in compliance with Office of National Coordinator (ONC) and Centers for Medicare &amp; Medicaid Services (CMS) guidance</a:t>
            </a:r>
          </a:p>
          <a:p>
            <a:pPr marL="45720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Affords piece of mind to health care providers and patients that health data is being shared in private and secure manner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spcBef>
                <a:spcPts val="1800"/>
              </a:spcBef>
            </a:pPr>
            <a:r>
              <a:rPr lang="en-US" sz="2000" b="1" dirty="0">
                <a:solidFill>
                  <a:schemeClr val="accent4"/>
                </a:solidFill>
                <a:ea typeface="+mn-lt"/>
                <a:cs typeface="+mn-lt"/>
              </a:rPr>
              <a:t>Community alignment</a:t>
            </a:r>
            <a:endParaRPr lang="en-US" sz="2000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45720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Hospitals and FQHCs have identified and engagement has commenced</a:t>
            </a:r>
          </a:p>
          <a:p>
            <a:pPr marL="457200" lvl="1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HIE can help to centralize these efforts, breakdown silos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accent4"/>
                </a:solidFill>
              </a:rPr>
              <a:t>Federal cost sharing</a:t>
            </a:r>
            <a:endParaRPr lang="en-US" dirty="0">
              <a:solidFill>
                <a:schemeClr val="accent4"/>
              </a:solidFill>
              <a:cs typeface="Arial"/>
            </a:endParaRPr>
          </a:p>
          <a:p>
            <a:pPr marL="457200" lvl="1"/>
            <a:r>
              <a:rPr lang="en-US" sz="1800" dirty="0"/>
              <a:t>CMS can offer funding at a high match rate </a:t>
            </a:r>
          </a:p>
          <a:p>
            <a:pPr marL="457200" lvl="1"/>
            <a:r>
              <a:rPr lang="en-US" sz="1800" dirty="0"/>
              <a:t>Additional grant funding available to support peripheral infrastructure</a:t>
            </a:r>
            <a:endParaRPr lang="en-US" sz="2000" b="1" dirty="0">
              <a:solidFill>
                <a:schemeClr val="accent4"/>
              </a:solidFill>
              <a:cs typeface="Arial"/>
            </a:endParaRPr>
          </a:p>
          <a:p>
            <a:pPr marL="457200" indent="-457200"/>
            <a:endParaRPr lang="en-US" sz="2000" b="1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D794E-1C44-CA3C-2A31-8D84AA77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B4C14-5834-3763-D6B8-827FD73E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DD8D355-D3AC-D5A5-7776-7BD51F639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5" t="26708" r="27937" b="53374"/>
          <a:stretch/>
        </p:blipFill>
        <p:spPr>
          <a:xfrm>
            <a:off x="1035909" y="4800600"/>
            <a:ext cx="971609" cy="979780"/>
          </a:xfrm>
          <a:prstGeom prst="rect">
            <a:avLst/>
          </a:prstGeom>
        </p:spPr>
      </p:pic>
      <p:pic>
        <p:nvPicPr>
          <p:cNvPr id="8" name="Picture 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8C7A363A-FA4D-4C17-840A-E89E3ABD9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1764" r="53819" b="83377"/>
          <a:stretch/>
        </p:blipFill>
        <p:spPr>
          <a:xfrm>
            <a:off x="1065050" y="3637888"/>
            <a:ext cx="911575" cy="86816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03DB50-4777-86F0-9824-3D6F97AA0D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6" t="2776" r="27675" b="80652"/>
          <a:stretch/>
        </p:blipFill>
        <p:spPr>
          <a:xfrm>
            <a:off x="970111" y="1981200"/>
            <a:ext cx="1101451" cy="9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3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E9743-F893-4505-9D75-82AE3345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930CAA-3C85-46C5-8332-B4702E9E0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8934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9090C888-E91E-49C0-9785-EC33D1E5BBAB}"/>
              </a:ext>
            </a:extLst>
          </p:cNvPr>
          <p:cNvSpPr txBox="1">
            <a:spLocks/>
          </p:cNvSpPr>
          <p:nvPr/>
        </p:nvSpPr>
        <p:spPr>
          <a:xfrm>
            <a:off x="342900" y="457199"/>
            <a:ext cx="4531024" cy="114731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HIE Data &amp;</a:t>
            </a:r>
          </a:p>
          <a:p>
            <a:r>
              <a:rPr lang="en-US"/>
              <a:t>Ecosystem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954AE3-F71A-454C-BCB4-448D6664ACFE}"/>
              </a:ext>
            </a:extLst>
          </p:cNvPr>
          <p:cNvGrpSpPr/>
          <p:nvPr/>
        </p:nvGrpSpPr>
        <p:grpSpPr>
          <a:xfrm>
            <a:off x="5280397" y="2912045"/>
            <a:ext cx="1559917" cy="1006326"/>
            <a:chOff x="1988889" y="577673"/>
            <a:chExt cx="986234" cy="64105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DF568A6-BF2E-4770-89DB-639591241038}"/>
                </a:ext>
              </a:extLst>
            </p:cNvPr>
            <p:cNvSpPr/>
            <p:nvPr/>
          </p:nvSpPr>
          <p:spPr>
            <a:xfrm>
              <a:off x="1988889" y="577673"/>
              <a:ext cx="986234" cy="6410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15911931-FF70-423B-8AF6-9B852034EDC2}"/>
                </a:ext>
              </a:extLst>
            </p:cNvPr>
            <p:cNvSpPr txBox="1"/>
            <p:nvPr/>
          </p:nvSpPr>
          <p:spPr>
            <a:xfrm>
              <a:off x="2020183" y="608967"/>
              <a:ext cx="923646" cy="578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i="1" kern="1200"/>
                <a:t>Health Information Exchange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B097E5-D8B5-42D5-BF50-8E49C2EFC4D7}"/>
              </a:ext>
            </a:extLst>
          </p:cNvPr>
          <p:cNvSpPr txBox="1"/>
          <p:nvPr/>
        </p:nvSpPr>
        <p:spPr>
          <a:xfrm>
            <a:off x="10541000" y="209016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Claims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45FC6-D1E1-4D51-AFF2-3247DAA6581A}"/>
              </a:ext>
            </a:extLst>
          </p:cNvPr>
          <p:cNvSpPr txBox="1"/>
          <p:nvPr/>
        </p:nvSpPr>
        <p:spPr>
          <a:xfrm>
            <a:off x="8237930" y="733412"/>
            <a:ext cx="180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Provider Notes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B52E2-D10B-42D0-9735-A99606B1D44D}"/>
              </a:ext>
            </a:extLst>
          </p:cNvPr>
          <p:cNvSpPr txBox="1"/>
          <p:nvPr/>
        </p:nvSpPr>
        <p:spPr>
          <a:xfrm>
            <a:off x="8851900" y="1577780"/>
            <a:ext cx="132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Diagnoses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CA4B7-F611-40D2-9DA7-9F83EEBEDA73}"/>
              </a:ext>
            </a:extLst>
          </p:cNvPr>
          <p:cNvSpPr txBox="1"/>
          <p:nvPr/>
        </p:nvSpPr>
        <p:spPr>
          <a:xfrm>
            <a:off x="9263707" y="2513288"/>
            <a:ext cx="159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Prescriptions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A1C7E-4CF3-456A-9956-254658EC211C}"/>
              </a:ext>
            </a:extLst>
          </p:cNvPr>
          <p:cNvSpPr txBox="1"/>
          <p:nvPr/>
        </p:nvSpPr>
        <p:spPr>
          <a:xfrm>
            <a:off x="339364" y="2841554"/>
            <a:ext cx="2457623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b="1" i="1"/>
              <a:t>Admit Discharge Transfer (ADT) Alerts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9FA733-C481-4FDE-BB4A-4AE11C88C1D6}"/>
              </a:ext>
            </a:extLst>
          </p:cNvPr>
          <p:cNvSpPr txBox="1"/>
          <p:nvPr/>
        </p:nvSpPr>
        <p:spPr>
          <a:xfrm>
            <a:off x="9394329" y="3155435"/>
            <a:ext cx="199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Quality Measures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6DC115-441E-4458-AC55-D8E3667E332C}"/>
              </a:ext>
            </a:extLst>
          </p:cNvPr>
          <p:cNvSpPr txBox="1"/>
          <p:nvPr/>
        </p:nvSpPr>
        <p:spPr>
          <a:xfrm>
            <a:off x="8977990" y="3987458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Social Determinants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9F9A9A-F9F1-41E2-BB40-C42611574251}"/>
              </a:ext>
            </a:extLst>
          </p:cNvPr>
          <p:cNvSpPr txBox="1"/>
          <p:nvPr/>
        </p:nvSpPr>
        <p:spPr>
          <a:xfrm>
            <a:off x="599827" y="4839991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Directories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4C1E6-415E-4246-A3DB-A284D5B19926}"/>
              </a:ext>
            </a:extLst>
          </p:cNvPr>
          <p:cNvSpPr txBox="1"/>
          <p:nvPr/>
        </p:nvSpPr>
        <p:spPr>
          <a:xfrm>
            <a:off x="1219200" y="2282940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Messaging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7C4CB5-0A27-4603-9406-335F33F804AD}"/>
              </a:ext>
            </a:extLst>
          </p:cNvPr>
          <p:cNvSpPr txBox="1"/>
          <p:nvPr/>
        </p:nvSpPr>
        <p:spPr>
          <a:xfrm>
            <a:off x="9485081" y="4733090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Prior Authorizations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437C72-B2A4-4469-8065-963CBFC3101F}"/>
              </a:ext>
            </a:extLst>
          </p:cNvPr>
          <p:cNvSpPr txBox="1"/>
          <p:nvPr/>
        </p:nvSpPr>
        <p:spPr>
          <a:xfrm>
            <a:off x="9828760" y="1097722"/>
            <a:ext cx="236401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/>
              <a:t>Laboratory Results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CE58A-1866-493F-A6BB-C662C8C09271}"/>
              </a:ext>
            </a:extLst>
          </p:cNvPr>
          <p:cNvSpPr txBox="1"/>
          <p:nvPr/>
        </p:nvSpPr>
        <p:spPr>
          <a:xfrm>
            <a:off x="1219199" y="3502090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Appointments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4D68F-463C-4B95-BA68-60401DBD1C5E}"/>
              </a:ext>
            </a:extLst>
          </p:cNvPr>
          <p:cNvSpPr txBox="1"/>
          <p:nvPr/>
        </p:nvSpPr>
        <p:spPr>
          <a:xfrm>
            <a:off x="1295400" y="4280313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Referrals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7F8BEA-E871-43C6-87C9-8E05EDAFBA58}"/>
              </a:ext>
            </a:extLst>
          </p:cNvPr>
          <p:cNvSpPr/>
          <p:nvPr/>
        </p:nvSpPr>
        <p:spPr>
          <a:xfrm>
            <a:off x="3470937" y="4389193"/>
            <a:ext cx="1005336" cy="687793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7F7FEF-82F2-4BFB-95C8-7E4A5F05A7F6}"/>
              </a:ext>
            </a:extLst>
          </p:cNvPr>
          <p:cNvSpPr txBox="1"/>
          <p:nvPr/>
        </p:nvSpPr>
        <p:spPr>
          <a:xfrm>
            <a:off x="593046" y="1808300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Consent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E3C0550-E4DF-99D9-599F-9A34C54BF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73C1-2174-4444-D706-699DDC4E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Providers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E15DA-6F6A-FFA6-6103-9D47648D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4512"/>
            <a:ext cx="3864770" cy="42644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Phase 1 HIE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Notifications when your patients encounter the healthcare system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electronic laboratory results from participating laboratories</a:t>
            </a:r>
            <a:endParaRPr lang="en-US" b="1" i="1" u="sng" dirty="0"/>
          </a:p>
          <a:p>
            <a:endParaRPr lang="en-US" b="1" i="1" u="sng" dirty="0"/>
          </a:p>
          <a:p>
            <a:r>
              <a:rPr lang="en-US" sz="2000" b="1" dirty="0">
                <a:solidFill>
                  <a:schemeClr val="accent4"/>
                </a:solidFill>
              </a:rPr>
              <a:t>Regulatory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to support ADT messaging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June 30, 2021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to utilize certified EHR with USCDI and FHIR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December 31, 2022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104D7-F93E-E342-97A2-6D335315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CE906-97B7-AD30-E1F4-791EECDA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00430-1D09-5922-0298-E8AC62BE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9AA6A47-03D0-2082-2559-9277D2E4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22" y="1055100"/>
            <a:ext cx="7052178" cy="42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1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4410-B31F-0BAA-E66B-CE28BC60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AC52-E6F0-1D88-ADC9-EF0045CA1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4436" y="1600200"/>
            <a:ext cx="8915400" cy="4563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000" b="1">
                <a:solidFill>
                  <a:schemeClr val="accent4"/>
                </a:solidFill>
                <a:ea typeface="+mn-lt"/>
                <a:cs typeface="+mn-lt"/>
              </a:rPr>
              <a:t>Stakeholder Alignment </a:t>
            </a:r>
            <a:endParaRPr lang="en-US" sz="2000">
              <a:solidFill>
                <a:schemeClr val="accent4"/>
              </a:solidFill>
              <a:ea typeface="+mn-lt"/>
              <a:cs typeface="+mn-lt"/>
            </a:endParaRPr>
          </a:p>
          <a:p>
            <a:pPr marL="45720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Meetings with representatives of participant health care organizations and government to align on goals and governance</a:t>
            </a:r>
          </a:p>
          <a:p>
            <a:r>
              <a:rPr lang="en-US" sz="2000" b="1">
                <a:solidFill>
                  <a:schemeClr val="accent4"/>
                </a:solidFill>
              </a:rPr>
              <a:t>Funding Allocation</a:t>
            </a:r>
            <a:endParaRPr lang="en-US">
              <a:solidFill>
                <a:schemeClr val="accent4"/>
              </a:solidFill>
              <a:cs typeface="Arial"/>
            </a:endParaRPr>
          </a:p>
          <a:p>
            <a:pPr marL="457200" lvl="1"/>
            <a:r>
              <a:rPr lang="en-US" sz="1800"/>
              <a:t>Submittal of IAPD for federal funding through Medicaid</a:t>
            </a:r>
          </a:p>
          <a:p>
            <a:pPr marL="457200" lvl="1"/>
            <a:r>
              <a:rPr lang="en-US" sz="1800"/>
              <a:t>Collaboration with Department of Health on Public Health Infrastructure Grant  </a:t>
            </a:r>
          </a:p>
          <a:p>
            <a:pPr marL="457200" indent="-457200"/>
            <a:r>
              <a:rPr lang="en-US" sz="2000" b="1">
                <a:solidFill>
                  <a:schemeClr val="accent4"/>
                </a:solidFill>
                <a:ea typeface="+mn-lt"/>
                <a:cs typeface="+mn-lt"/>
              </a:rPr>
              <a:t>Technology Procurement</a:t>
            </a:r>
            <a:endParaRPr lang="en-US" sz="2000">
              <a:solidFill>
                <a:schemeClr val="accent4"/>
              </a:solidFill>
              <a:ea typeface="+mn-lt"/>
              <a:cs typeface="+mn-lt"/>
            </a:endParaRPr>
          </a:p>
          <a:p>
            <a:pPr marL="45720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Requirements gathering for approved use cases</a:t>
            </a:r>
          </a:p>
          <a:p>
            <a:pPr marL="457200" lvl="1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Vendor evaluation and contracting</a:t>
            </a:r>
            <a:endParaRPr lang="en-US"/>
          </a:p>
          <a:p>
            <a:pPr marL="457200" indent="-457200"/>
            <a:endParaRPr lang="en-US" sz="2000" b="1">
              <a:solidFill>
                <a:schemeClr val="accent4"/>
              </a:solidFill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35CCA-12EE-93F1-E561-9769089C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D794E-1C44-CA3C-2A31-8D84AA77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B4C14-5834-3763-D6B8-827FD73E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0609B-B5D6-A647-E3CB-F486201C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6" t="51380" r="25863" b="29663"/>
          <a:stretch/>
        </p:blipFill>
        <p:spPr>
          <a:xfrm>
            <a:off x="1095044" y="2801707"/>
            <a:ext cx="1077686" cy="1008293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0F6EB39-AF22-F4A6-2F9E-C53ED0559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4" t="3817" r="28028" b="76265"/>
          <a:stretch/>
        </p:blipFill>
        <p:spPr>
          <a:xfrm>
            <a:off x="1031454" y="1622944"/>
            <a:ext cx="1077685" cy="10867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1994439-AAFB-4E1D-2117-EEAB26B63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4792" y="4038600"/>
            <a:ext cx="776408" cy="6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8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709F-715C-2D55-86ED-640E740D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BE012-BEE5-B840-91E4-697524EBF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9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2EAC-2959-E020-3F01-169744CD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242EE3-AB2C-6F03-3387-E339D96C1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70680"/>
              </p:ext>
            </p:extLst>
          </p:nvPr>
        </p:nvGraphicFramePr>
        <p:xfrm>
          <a:off x="497031" y="4799941"/>
          <a:ext cx="1088121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6242">
                  <a:extLst>
                    <a:ext uri="{9D8B030D-6E8A-4147-A177-3AD203B41FA5}">
                      <a16:colId xmlns:a16="http://schemas.microsoft.com/office/drawing/2014/main" val="618798106"/>
                    </a:ext>
                  </a:extLst>
                </a:gridCol>
                <a:gridCol w="2176242">
                  <a:extLst>
                    <a:ext uri="{9D8B030D-6E8A-4147-A177-3AD203B41FA5}">
                      <a16:colId xmlns:a16="http://schemas.microsoft.com/office/drawing/2014/main" val="4084696451"/>
                    </a:ext>
                  </a:extLst>
                </a:gridCol>
                <a:gridCol w="2176242">
                  <a:extLst>
                    <a:ext uri="{9D8B030D-6E8A-4147-A177-3AD203B41FA5}">
                      <a16:colId xmlns:a16="http://schemas.microsoft.com/office/drawing/2014/main" val="1216843213"/>
                    </a:ext>
                  </a:extLst>
                </a:gridCol>
                <a:gridCol w="2176242">
                  <a:extLst>
                    <a:ext uri="{9D8B030D-6E8A-4147-A177-3AD203B41FA5}">
                      <a16:colId xmlns:a16="http://schemas.microsoft.com/office/drawing/2014/main" val="3152310199"/>
                    </a:ext>
                  </a:extLst>
                </a:gridCol>
                <a:gridCol w="2176242">
                  <a:extLst>
                    <a:ext uri="{9D8B030D-6E8A-4147-A177-3AD203B41FA5}">
                      <a16:colId xmlns:a16="http://schemas.microsoft.com/office/drawing/2014/main" val="3221495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67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F7729-E795-511E-D934-0C442B65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D5B5F-49C9-688E-C64D-73FA8A57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F5EF6-A035-5E8D-0FE1-69A55B659333}"/>
              </a:ext>
            </a:extLst>
          </p:cNvPr>
          <p:cNvSpPr txBox="1"/>
          <p:nvPr/>
        </p:nvSpPr>
        <p:spPr>
          <a:xfrm>
            <a:off x="381000" y="1798899"/>
            <a:ext cx="316056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Federal funding was secured to support the planning and gathering of information for development of the HIE procurement. </a:t>
            </a:r>
            <a:r>
              <a:rPr lang="en-US" sz="1800" dirty="0"/>
              <a:t>Procurement and related activities are expected to occur between </a:t>
            </a:r>
            <a:r>
              <a:rPr lang="en-US" sz="1800" b="1" i="1" dirty="0">
                <a:solidFill>
                  <a:schemeClr val="accent2"/>
                </a:solidFill>
              </a:rPr>
              <a:t>October 2022 and May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B736F-4568-7A17-24F1-904EEE983481}"/>
              </a:ext>
            </a:extLst>
          </p:cNvPr>
          <p:cNvSpPr txBox="1"/>
          <p:nvPr/>
        </p:nvSpPr>
        <p:spPr>
          <a:xfrm>
            <a:off x="3964130" y="3436410"/>
            <a:ext cx="6780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Development, Design, and Implementation project to take place between </a:t>
            </a:r>
            <a:r>
              <a:rPr lang="en-US" sz="1800" b="1" i="1" dirty="0">
                <a:solidFill>
                  <a:schemeClr val="accent4"/>
                </a:solidFill>
              </a:rPr>
              <a:t>June 2023 and September 2026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232159-4014-F24B-285B-95048F0D22BA}"/>
              </a:ext>
            </a:extLst>
          </p:cNvPr>
          <p:cNvGrpSpPr/>
          <p:nvPr/>
        </p:nvGrpSpPr>
        <p:grpSpPr>
          <a:xfrm>
            <a:off x="2209800" y="4082741"/>
            <a:ext cx="1371600" cy="717200"/>
            <a:chOff x="2209800" y="3539841"/>
            <a:chExt cx="1371600" cy="717200"/>
          </a:xfrm>
        </p:grpSpPr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431CFED7-E39C-AB26-5C16-C3CF53667D85}"/>
                </a:ext>
              </a:extLst>
            </p:cNvPr>
            <p:cNvSpPr/>
            <p:nvPr/>
          </p:nvSpPr>
          <p:spPr>
            <a:xfrm rot="16200000">
              <a:off x="2710180" y="3385821"/>
              <a:ext cx="370840" cy="1371600"/>
            </a:xfrm>
            <a:prstGeom prst="rightBracket">
              <a:avLst>
                <a:gd name="adj" fmla="val 107197"/>
              </a:avLst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3134A4-8316-AFCD-D78A-CC00D957058E}"/>
                </a:ext>
              </a:extLst>
            </p:cNvPr>
            <p:cNvCxnSpPr>
              <a:endCxn id="7" idx="2"/>
            </p:cNvCxnSpPr>
            <p:nvPr/>
          </p:nvCxnSpPr>
          <p:spPr>
            <a:xfrm>
              <a:off x="2895600" y="3539841"/>
              <a:ext cx="0" cy="34636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4CF7D9-7A63-3A99-7055-345861D5DCDE}"/>
              </a:ext>
            </a:extLst>
          </p:cNvPr>
          <p:cNvGrpSpPr/>
          <p:nvPr/>
        </p:nvGrpSpPr>
        <p:grpSpPr>
          <a:xfrm>
            <a:off x="3657600" y="4082741"/>
            <a:ext cx="7225145" cy="717200"/>
            <a:chOff x="3657600" y="3539841"/>
            <a:chExt cx="7225145" cy="717200"/>
          </a:xfrm>
        </p:grpSpPr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D48FB817-C5A3-0D8C-E8C7-A0EAA5A99D15}"/>
                </a:ext>
              </a:extLst>
            </p:cNvPr>
            <p:cNvSpPr/>
            <p:nvPr/>
          </p:nvSpPr>
          <p:spPr>
            <a:xfrm rot="16200000">
              <a:off x="7084753" y="459048"/>
              <a:ext cx="370840" cy="7225145"/>
            </a:xfrm>
            <a:prstGeom prst="rightBracket">
              <a:avLst>
                <a:gd name="adj" fmla="val 107197"/>
              </a:avLst>
            </a:prstGeom>
            <a:ln w="38100">
              <a:solidFill>
                <a:schemeClr val="accent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92C66B-C7CB-DED1-BC21-D960345C073D}"/>
                </a:ext>
              </a:extLst>
            </p:cNvPr>
            <p:cNvCxnSpPr/>
            <p:nvPr/>
          </p:nvCxnSpPr>
          <p:spPr>
            <a:xfrm>
              <a:off x="7162800" y="3539841"/>
              <a:ext cx="0" cy="34636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77C4138-E87C-E200-828C-88484FD7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DBE87-12A6-8437-4432-26F1DD85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4FC70E-9F15-15FF-B319-1D9148047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2" y="0"/>
            <a:ext cx="1038577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DD7AF0-FCBF-9195-E775-552C1C81FC8D}"/>
              </a:ext>
            </a:extLst>
          </p:cNvPr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Vision:</a:t>
            </a:r>
          </a:p>
          <a:p>
            <a:pPr algn="ctr"/>
            <a:r>
              <a:rPr lang="en-US" dirty="0"/>
              <a:t>USVI Health 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31164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E9BE8A-B96A-812A-DD4A-FA3B8220A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2972" r="25" b="12700"/>
          <a:stretch/>
        </p:blipFill>
        <p:spPr bwMode="auto">
          <a:xfrm>
            <a:off x="1714033" y="1856630"/>
            <a:ext cx="1828800" cy="1925537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95886-AC7E-E558-6D5C-54AFD6DF6861}"/>
              </a:ext>
            </a:extLst>
          </p:cNvPr>
          <p:cNvSpPr txBox="1"/>
          <p:nvPr/>
        </p:nvSpPr>
        <p:spPr>
          <a:xfrm>
            <a:off x="1310641" y="3834168"/>
            <a:ext cx="2923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Andrew Heaney</a:t>
            </a:r>
          </a:p>
          <a:p>
            <a:r>
              <a:rPr lang="en-US" b="1" dirty="0">
                <a:solidFill>
                  <a:schemeClr val="accent3"/>
                </a:solidFill>
              </a:rPr>
              <a:t>Associate Manager | Public Consulting Group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5DFCA-81A1-7244-7545-199291CC7F48}"/>
              </a:ext>
            </a:extLst>
          </p:cNvPr>
          <p:cNvSpPr txBox="1"/>
          <p:nvPr/>
        </p:nvSpPr>
        <p:spPr>
          <a:xfrm>
            <a:off x="8382000" y="3834168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Michael Van Popering</a:t>
            </a:r>
          </a:p>
          <a:p>
            <a:r>
              <a:rPr lang="en-US" b="1" dirty="0">
                <a:solidFill>
                  <a:schemeClr val="accent3"/>
                </a:solidFill>
              </a:rPr>
              <a:t>Technology Consultant | Public Consulting Group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1E5025-B8C6-84A7-40AA-BA59266AE447}"/>
              </a:ext>
            </a:extLst>
          </p:cNvPr>
          <p:cNvSpPr txBox="1"/>
          <p:nvPr/>
        </p:nvSpPr>
        <p:spPr>
          <a:xfrm>
            <a:off x="4953001" y="3834168"/>
            <a:ext cx="2709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Chris Smith </a:t>
            </a:r>
          </a:p>
          <a:p>
            <a:r>
              <a:rPr lang="en-US" b="1" dirty="0">
                <a:solidFill>
                  <a:schemeClr val="accent3"/>
                </a:solidFill>
              </a:rPr>
              <a:t>Enterprise Architect | Public Consulting Group</a:t>
            </a:r>
          </a:p>
        </p:txBody>
      </p:sp>
      <p:pic>
        <p:nvPicPr>
          <p:cNvPr id="2054" name="Picture 6" descr="Profile photo of Chris Smith, MBA">
            <a:extLst>
              <a:ext uri="{FF2B5EF4-FFF2-40B4-BE49-F238E27FC236}">
                <a16:creationId xmlns:a16="http://schemas.microsoft.com/office/drawing/2014/main" id="{B457CB5A-500A-A21B-3DB1-BFBE0177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856630"/>
            <a:ext cx="1828800" cy="1828800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25996F30-D210-75DC-E443-68EA57679272}"/>
              </a:ext>
            </a:extLst>
          </p:cNvPr>
          <p:cNvSpPr txBox="1">
            <a:spLocks/>
          </p:cNvSpPr>
          <p:nvPr/>
        </p:nvSpPr>
        <p:spPr>
          <a:xfrm>
            <a:off x="533400" y="539879"/>
            <a:ext cx="12540216" cy="1049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Panel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1F3820-A084-C164-9EFB-A7B32115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8200" y="1768707"/>
            <a:ext cx="1905000" cy="1905000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1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4DAA-27E6-24E7-07F6-4329D70C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1" y="1836737"/>
            <a:ext cx="5295899" cy="2454275"/>
          </a:xfrm>
        </p:spPr>
        <p:txBody>
          <a:bodyPr/>
          <a:lstStyle/>
          <a:p>
            <a:pPr algn="ctr"/>
            <a:r>
              <a:rPr lang="en-US" dirty="0"/>
              <a:t>USVI Core </a:t>
            </a:r>
            <a:br>
              <a:rPr lang="en-US" dirty="0"/>
            </a:br>
            <a:r>
              <a:rPr lang="en-US" dirty="0"/>
              <a:t>HIE Service Stack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1E75E7-6943-A65B-6769-D188720F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9965" y="152400"/>
            <a:ext cx="6775321" cy="6019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21084-FD4A-2352-20C9-E0BCB33E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BA38B-F380-98F9-F06D-6E22E883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D6DF-B193-33F3-C755-11CD0F85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PMO/HIE 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6A4A3-B720-3A75-7CB9-D5D5C5EF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D1A9C0B-D0C7-0CFA-8851-D401690457C8}"/>
              </a:ext>
            </a:extLst>
          </p:cNvPr>
          <p:cNvSpPr/>
          <p:nvPr/>
        </p:nvSpPr>
        <p:spPr>
          <a:xfrm rot="16200000">
            <a:off x="4875755" y="-2173876"/>
            <a:ext cx="3183082" cy="11449408"/>
          </a:xfrm>
          <a:prstGeom prst="round2Same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26F65-8FA6-BE1D-934D-A1D4D94F0443}"/>
              </a:ext>
            </a:extLst>
          </p:cNvPr>
          <p:cNvSpPr txBox="1"/>
          <p:nvPr/>
        </p:nvSpPr>
        <p:spPr>
          <a:xfrm>
            <a:off x="2819400" y="2895600"/>
            <a:ext cx="7848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PCG will identify further funding opportunities and assist the USVI in applying for them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9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0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09DFC-1397-49A2-986A-3FCDCB9B2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Information Exchange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3C3577-F31C-44B4-BD3F-C024F6E02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Management Office (PMO) and Health Information Exchange (HIE) Interoperability Primer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D59EB1-241D-4094-9D31-E0046A29F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 Virgin Islands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ADE87-DDD9-7E4E-5874-F75A165AE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77" y="5745125"/>
            <a:ext cx="1066800" cy="104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A72560-5FBF-F505-D440-950C07537244}"/>
              </a:ext>
            </a:extLst>
          </p:cNvPr>
          <p:cNvSpPr txBox="1"/>
          <p:nvPr/>
        </p:nvSpPr>
        <p:spPr>
          <a:xfrm>
            <a:off x="2408420" y="60832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6225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992B84D-0ECC-4AB8-8E03-81743C4B5E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r="3538"/>
          <a:stretch/>
        </p:blipFill>
        <p:spPr>
          <a:xfrm>
            <a:off x="5183188" y="0"/>
            <a:ext cx="700881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337F7D-8304-43D9-A184-4B6E2F15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1B5FEF-4283-4798-A011-110C104AF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Overview of PCG’s Role</a:t>
            </a:r>
          </a:p>
          <a:p>
            <a:r>
              <a:rPr lang="en-US" dirty="0"/>
              <a:t>PMO/HIE Starting Point</a:t>
            </a:r>
          </a:p>
          <a:p>
            <a:r>
              <a:rPr lang="en-US" dirty="0"/>
              <a:t>Progress 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Aim &amp; Impact 			</a:t>
            </a:r>
            <a:endParaRPr lang="en-US" b="1" dirty="0"/>
          </a:p>
          <a:p>
            <a:r>
              <a:rPr lang="en-US" dirty="0"/>
              <a:t>Opportunity for HIE			</a:t>
            </a:r>
            <a:endParaRPr lang="en-US" b="1" dirty="0"/>
          </a:p>
          <a:p>
            <a:r>
              <a:rPr lang="en-US" dirty="0"/>
              <a:t>Health Data Ecosystem		</a:t>
            </a:r>
            <a:endParaRPr lang="en-US" b="1" dirty="0"/>
          </a:p>
          <a:p>
            <a:r>
              <a:rPr lang="en-US" dirty="0"/>
              <a:t>Vision for the HIE			</a:t>
            </a:r>
          </a:p>
          <a:p>
            <a:r>
              <a:rPr lang="en-US" dirty="0"/>
              <a:t>PMO/HIE Timeline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21552-132D-4A55-8620-9FD7E574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05237-A423-42BA-990B-1EE8E6F2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D72CE1-AC66-4408-9C49-0FB24B6F320A}"/>
              </a:ext>
            </a:extLst>
          </p:cNvPr>
          <p:cNvGrpSpPr/>
          <p:nvPr/>
        </p:nvGrpSpPr>
        <p:grpSpPr>
          <a:xfrm>
            <a:off x="381725" y="6064454"/>
            <a:ext cx="11378142" cy="626074"/>
            <a:chOff x="381725" y="6064454"/>
            <a:chExt cx="11378142" cy="62607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084993-DD49-4621-A58E-71B54D78F264}"/>
                </a:ext>
              </a:extLst>
            </p:cNvPr>
            <p:cNvCxnSpPr>
              <a:cxnSpLocks/>
            </p:cNvCxnSpPr>
            <p:nvPr/>
          </p:nvCxnSpPr>
          <p:spPr>
            <a:xfrm>
              <a:off x="381725" y="6377491"/>
              <a:ext cx="4801463" cy="0"/>
            </a:xfrm>
            <a:prstGeom prst="line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63EDE9A-8238-4EFB-BA77-96DB4D18BE7D}"/>
                </a:ext>
              </a:extLst>
            </p:cNvPr>
            <p:cNvGrpSpPr/>
            <p:nvPr/>
          </p:nvGrpSpPr>
          <p:grpSpPr>
            <a:xfrm>
              <a:off x="5183188" y="6064454"/>
              <a:ext cx="6576679" cy="626074"/>
              <a:chOff x="5183188" y="6064454"/>
              <a:chExt cx="6576679" cy="626074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1C7DC3-2298-4C5D-B07D-CB481894C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08569" y="6377491"/>
                <a:ext cx="351298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774F918-E0C1-4D5C-A82F-A9F9B049D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668000" y="6064454"/>
                <a:ext cx="626074" cy="626074"/>
              </a:xfrm>
              <a:prstGeom prst="roundRect">
                <a:avLst>
                  <a:gd name="adj" fmla="val 20396"/>
                </a:avLst>
              </a:prstGeom>
              <a:ln>
                <a:noFill/>
              </a:ln>
              <a:effectLst/>
            </p:spPr>
          </p:pic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3318BEA-3536-4DE0-B4DD-B2A85EA86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3188" y="6377491"/>
                <a:ext cx="5368131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1F45498-1736-4B49-3250-856E7C85F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3036" y="5758633"/>
            <a:ext cx="1066800" cy="10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868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FDE212-8E3D-44A1-B1B7-043DC875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8675"/>
            <a:ext cx="3048000" cy="105104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Experience </a:t>
            </a:r>
            <a:br>
              <a:rPr lang="en-US" dirty="0"/>
            </a:br>
            <a:r>
              <a:rPr lang="en-US" dirty="0"/>
              <a:t>Makes the </a:t>
            </a:r>
            <a:br>
              <a:rPr lang="en-US" dirty="0"/>
            </a:br>
            <a:r>
              <a:rPr lang="en-US" dirty="0"/>
              <a:t>Difference</a:t>
            </a:r>
          </a:p>
        </p:txBody>
      </p:sp>
      <p:pic>
        <p:nvPicPr>
          <p:cNvPr id="2050" name="Picture 2" descr="Chart, map&#10;&#10;Description automatically generated">
            <a:extLst>
              <a:ext uri="{FF2B5EF4-FFF2-40B4-BE49-F238E27FC236}">
                <a16:creationId xmlns:a16="http://schemas.microsoft.com/office/drawing/2014/main" id="{8B266A8E-9369-40E0-BD7F-B356CC5F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936" y="304801"/>
            <a:ext cx="8675074" cy="56387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6174D-9948-48EA-9B32-E74582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6180" y="6442291"/>
            <a:ext cx="481780" cy="237782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99FFD16-B25A-457E-9C72-CDC3BAF3ACB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4113C5-C81E-82B6-F391-3C975DED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743200"/>
            <a:ext cx="4531024" cy="1147313"/>
          </a:xfrm>
        </p:spPr>
        <p:txBody>
          <a:bodyPr/>
          <a:lstStyle/>
          <a:p>
            <a:r>
              <a:rPr lang="en-US" dirty="0"/>
              <a:t>The PCG Approach – How It Works for USVI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B3892-2C0B-BE81-EDA4-014FA4A4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B1A10552-7B4B-8A19-967F-31708D7C7B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2" t="-17" r="-5052" b="-17"/>
          <a:stretch/>
        </p:blipFill>
        <p:spPr>
          <a:xfrm>
            <a:off x="5183188" y="304800"/>
            <a:ext cx="6609120" cy="5790940"/>
          </a:xfrm>
          <a:noFill/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40F9304-CA49-82AF-B2C5-1174914DDF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34100" y="3318304"/>
            <a:ext cx="495300" cy="415495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8143000-FE33-48A1-1E62-F25C8113AA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135438">
            <a:off x="7495461" y="1159766"/>
            <a:ext cx="495300" cy="415495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BCFF470-7AF2-5937-E03B-857CF3C5E5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923116">
            <a:off x="9902288" y="1783521"/>
            <a:ext cx="495300" cy="415495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4CBC97B-9BF6-EB87-03C9-4B747E87C7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887799">
            <a:off x="9980271" y="4447577"/>
            <a:ext cx="495300" cy="415495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631FE6C-E3DD-FE61-9936-0E8EBDE77C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173550">
            <a:off x="7802851" y="5264624"/>
            <a:ext cx="495300" cy="415495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FDE212-8E3D-44A1-B1B7-043DC875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Architecting the HIE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D8094-90ED-F268-0C83-DF9FC59D85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Current State Assessment and Future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Gap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B31C14-7171-CAA5-C915-0CD4D84EDD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Roadmap and Implementation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Technical Architecture and Infrastructure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6174D-9948-48EA-9B32-E74582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group of vehicles on a road&#10;&#10;Description automatically generated with low confidence">
            <a:extLst>
              <a:ext uri="{FF2B5EF4-FFF2-40B4-BE49-F238E27FC236}">
                <a16:creationId xmlns:a16="http://schemas.microsoft.com/office/drawing/2014/main" id="{2267F983-34BC-4074-BC6B-F85A3BB7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0" y="3439391"/>
            <a:ext cx="11018000" cy="2191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FEA35-8BAA-383E-5D38-0043E9A9BDA0}"/>
              </a:ext>
            </a:extLst>
          </p:cNvPr>
          <p:cNvSpPr txBox="1"/>
          <p:nvPr/>
        </p:nvSpPr>
        <p:spPr>
          <a:xfrm>
            <a:off x="2286000" y="3810000"/>
            <a:ext cx="9906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4EAB6-CA0A-7585-E989-0D6028443AE3}"/>
              </a:ext>
            </a:extLst>
          </p:cNvPr>
          <p:cNvSpPr txBox="1"/>
          <p:nvPr/>
        </p:nvSpPr>
        <p:spPr>
          <a:xfrm>
            <a:off x="4191000" y="4495800"/>
            <a:ext cx="1318259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5745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FDE212-8E3D-44A1-B1B7-043DC875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5" y="2857500"/>
            <a:ext cx="4372334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Stakeholder/Provider</a:t>
            </a:r>
            <a:r>
              <a:rPr lang="en-US" b="1" kern="1200" dirty="0"/>
              <a:t> Outreach</a:t>
            </a:r>
            <a:r>
              <a:rPr lang="en-US" dirty="0"/>
              <a:t> and Organizational Change Management</a:t>
            </a:r>
            <a:endParaRPr lang="en-US" b="1" kern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6174D-9948-48EA-9B32-E74582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99FFD16-B25A-457E-9C72-CDC3BAF3ACB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E1BA98-D613-4A50-8AD1-0E236C0E5926}"/>
              </a:ext>
            </a:extLst>
          </p:cNvPr>
          <p:cNvSpPr/>
          <p:nvPr/>
        </p:nvSpPr>
        <p:spPr>
          <a:xfrm>
            <a:off x="600733" y="1219200"/>
            <a:ext cx="1408176" cy="503200"/>
          </a:xfrm>
          <a:prstGeom prst="rect">
            <a:avLst/>
          </a:prstGeom>
          <a:solidFill>
            <a:schemeClr val="accent1">
              <a:alpha val="97647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EVALUATE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FC61D-654B-41BF-8402-FE5781EAE127}"/>
              </a:ext>
            </a:extLst>
          </p:cNvPr>
          <p:cNvSpPr/>
          <p:nvPr/>
        </p:nvSpPr>
        <p:spPr>
          <a:xfrm>
            <a:off x="600733" y="2106322"/>
            <a:ext cx="1408176" cy="503200"/>
          </a:xfrm>
          <a:prstGeom prst="rect">
            <a:avLst/>
          </a:prstGeom>
          <a:solidFill>
            <a:schemeClr val="accent2">
              <a:alpha val="9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ENGAGE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6A173D-0566-4124-AB78-24E4697232C5}"/>
              </a:ext>
            </a:extLst>
          </p:cNvPr>
          <p:cNvSpPr/>
          <p:nvPr/>
        </p:nvSpPr>
        <p:spPr>
          <a:xfrm>
            <a:off x="606995" y="3003381"/>
            <a:ext cx="1408176" cy="50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8C1B4-2869-4A73-B732-1CC740FD6DD7}"/>
              </a:ext>
            </a:extLst>
          </p:cNvPr>
          <p:cNvSpPr/>
          <p:nvPr/>
        </p:nvSpPr>
        <p:spPr>
          <a:xfrm>
            <a:off x="616827" y="3919994"/>
            <a:ext cx="1408176" cy="503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EMPOWER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90484-9846-4659-BCB7-FA93C55FB9D0}"/>
              </a:ext>
            </a:extLst>
          </p:cNvPr>
          <p:cNvSpPr/>
          <p:nvPr/>
        </p:nvSpPr>
        <p:spPr>
          <a:xfrm>
            <a:off x="626659" y="4808047"/>
            <a:ext cx="1408176" cy="503200"/>
          </a:xfrm>
          <a:prstGeom prst="rect">
            <a:avLst/>
          </a:prstGeom>
          <a:solidFill>
            <a:schemeClr val="accent6">
              <a:alpha val="9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EVOLVE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18AC9-02C2-45B6-BE00-98419AFD7C8C}"/>
              </a:ext>
            </a:extLst>
          </p:cNvPr>
          <p:cNvSpPr/>
          <p:nvPr/>
        </p:nvSpPr>
        <p:spPr>
          <a:xfrm>
            <a:off x="1981200" y="1219200"/>
            <a:ext cx="5098469" cy="503200"/>
          </a:xfrm>
          <a:prstGeom prst="rect">
            <a:avLst/>
          </a:prstGeom>
          <a:solidFill>
            <a:schemeClr val="lt1">
              <a:alpha val="9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Understand the USVI landscape through source material review and environmental scan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7C729C-1914-48ED-8C84-6CE19EFDDE0F}"/>
              </a:ext>
            </a:extLst>
          </p:cNvPr>
          <p:cNvSpPr/>
          <p:nvPr/>
        </p:nvSpPr>
        <p:spPr>
          <a:xfrm>
            <a:off x="2008909" y="2106322"/>
            <a:ext cx="5098469" cy="503200"/>
          </a:xfrm>
          <a:prstGeom prst="rect">
            <a:avLst/>
          </a:prstGeom>
          <a:solidFill>
            <a:schemeClr val="lt1">
              <a:alpha val="9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Build internal and external coalitions that facilitate awareness and engagement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846879-8C2A-4398-9B17-EB7A4A239A0A}"/>
              </a:ext>
            </a:extLst>
          </p:cNvPr>
          <p:cNvSpPr/>
          <p:nvPr/>
        </p:nvSpPr>
        <p:spPr>
          <a:xfrm>
            <a:off x="2064331" y="2997818"/>
            <a:ext cx="5098469" cy="503200"/>
          </a:xfrm>
          <a:prstGeom prst="rect">
            <a:avLst/>
          </a:prstGeom>
          <a:ln>
            <a:noFill/>
          </a:ln>
          <a:effectLst>
            <a:softEdge rad="38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/>
              <a:t>Equip USVI stakeholders with the  ability to succeed through detailed training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0A79D-11B7-4FD6-A2BE-E1B62AA79EEC}"/>
              </a:ext>
            </a:extLst>
          </p:cNvPr>
          <p:cNvSpPr/>
          <p:nvPr/>
        </p:nvSpPr>
        <p:spPr>
          <a:xfrm>
            <a:off x="2064331" y="3927510"/>
            <a:ext cx="5098469" cy="503200"/>
          </a:xfrm>
          <a:prstGeom prst="rect">
            <a:avLst/>
          </a:prstGeom>
          <a:ln>
            <a:noFill/>
          </a:ln>
          <a:effectLst>
            <a:softEdge rad="38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/>
              <a:t>Provide opportunities for USVI stakeholders to ownership through workshops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00430-B4FB-4756-93A1-53F01B2E227E}"/>
              </a:ext>
            </a:extLst>
          </p:cNvPr>
          <p:cNvSpPr/>
          <p:nvPr/>
        </p:nvSpPr>
        <p:spPr>
          <a:xfrm>
            <a:off x="2064331" y="4808047"/>
            <a:ext cx="5098469" cy="503200"/>
          </a:xfrm>
          <a:prstGeom prst="rect">
            <a:avLst/>
          </a:prstGeom>
          <a:solidFill>
            <a:schemeClr val="lt1">
              <a:alpha val="9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/>
              <a:t>Partner with USVI to develop an approach for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254254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9BA9-FC92-32CD-12D6-F9FFD299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So Far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C4594E1-92D7-7BD7-86FE-D3B07BF0D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983169"/>
              </p:ext>
            </p:extLst>
          </p:nvPr>
        </p:nvGraphicFramePr>
        <p:xfrm>
          <a:off x="457200" y="1973580"/>
          <a:ext cx="11334748" cy="3185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33687">
                  <a:extLst>
                    <a:ext uri="{9D8B030D-6E8A-4147-A177-3AD203B41FA5}">
                      <a16:colId xmlns:a16="http://schemas.microsoft.com/office/drawing/2014/main" val="1007033871"/>
                    </a:ext>
                  </a:extLst>
                </a:gridCol>
                <a:gridCol w="2833687">
                  <a:extLst>
                    <a:ext uri="{9D8B030D-6E8A-4147-A177-3AD203B41FA5}">
                      <a16:colId xmlns:a16="http://schemas.microsoft.com/office/drawing/2014/main" val="2597522908"/>
                    </a:ext>
                  </a:extLst>
                </a:gridCol>
                <a:gridCol w="2833687">
                  <a:extLst>
                    <a:ext uri="{9D8B030D-6E8A-4147-A177-3AD203B41FA5}">
                      <a16:colId xmlns:a16="http://schemas.microsoft.com/office/drawing/2014/main" val="3781533657"/>
                    </a:ext>
                  </a:extLst>
                </a:gridCol>
                <a:gridCol w="2833687">
                  <a:extLst>
                    <a:ext uri="{9D8B030D-6E8A-4147-A177-3AD203B41FA5}">
                      <a16:colId xmlns:a16="http://schemas.microsoft.com/office/drawing/2014/main" val="3144708442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534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PCG is operating PMO leveraging SharePoint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sites and task management processes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Examining different governance options,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to be covered in a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break-out 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 the Planning – Advance Planning Document (PAPD) to CMS in May for initial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 Implementation – Advanced Planning Document (IAPD) to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CMS in July for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extended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2684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C7707-682F-07C6-4722-05B636D1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CE6B9-08E3-92AD-0017-10D1BB50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31D28E7-CC23-4430-EE56-BC4D82A7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2128684"/>
            <a:ext cx="895350" cy="92423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E8BF288-D2C1-D1D4-738C-99F80C07C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9659" y="2138516"/>
            <a:ext cx="880908" cy="86646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29D564C-3F2B-0F4F-7654-7D9BE4BDD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1823" y="2140668"/>
            <a:ext cx="808704" cy="90979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B168E9F-95F8-4F36-865B-2ED9CB2EA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001" y="2155833"/>
            <a:ext cx="794262" cy="8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G Test">
      <a:dk1>
        <a:srgbClr val="3B3B3B"/>
      </a:dk1>
      <a:lt1>
        <a:srgbClr val="FFFFFF"/>
      </a:lt1>
      <a:dk2>
        <a:srgbClr val="051B3B"/>
      </a:dk2>
      <a:lt2>
        <a:srgbClr val="FFFFFF"/>
      </a:lt2>
      <a:accent1>
        <a:srgbClr val="0B3677"/>
      </a:accent1>
      <a:accent2>
        <a:srgbClr val="00A0CA"/>
      </a:accent2>
      <a:accent3>
        <a:srgbClr val="FAB81F"/>
      </a:accent3>
      <a:accent4>
        <a:srgbClr val="A11B7E"/>
      </a:accent4>
      <a:accent5>
        <a:srgbClr val="EE2346"/>
      </a:accent5>
      <a:accent6>
        <a:srgbClr val="00CC66"/>
      </a:accent6>
      <a:hlink>
        <a:srgbClr val="01C9FF"/>
      </a:hlink>
      <a:folHlink>
        <a:srgbClr val="5A6E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G_General_Deck_Template _WIDE NEW" id="{630515AB-D6DD-4E49-9F7A-B911A60FDB79}" vid="{695FBD95-0933-4616-B444-6888758717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E4B55354AA1428B012F13AA76C1A2" ma:contentTypeVersion="10" ma:contentTypeDescription="Create a new document." ma:contentTypeScope="" ma:versionID="8b8b03311d11f670100297e92cadcb72">
  <xsd:schema xmlns:xsd="http://www.w3.org/2001/XMLSchema" xmlns:xs="http://www.w3.org/2001/XMLSchema" xmlns:p="http://schemas.microsoft.com/office/2006/metadata/properties" xmlns:ns2="a8e8afd7-fdfa-4e33-926b-4787022af674" xmlns:ns3="8dd15a04-75fd-4978-94dd-387ef6d2d25a" targetNamespace="http://schemas.microsoft.com/office/2006/metadata/properties" ma:root="true" ma:fieldsID="12387bf52557b11fe49526412e61929a" ns2:_="" ns3:_="">
    <xsd:import namespace="a8e8afd7-fdfa-4e33-926b-4787022af674"/>
    <xsd:import namespace="8dd15a04-75fd-4978-94dd-387ef6d2d2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8afd7-fdfa-4e33-926b-4787022af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1819cce-9b07-4761-b149-43b4674005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5a04-75fd-4978-94dd-387ef6d2d25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e54cae-356a-4156-ae18-c6775decb8bf}" ma:internalName="TaxCatchAll" ma:showField="CatchAllData" ma:web="8dd15a04-75fd-4978-94dd-387ef6d2d2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15a04-75fd-4978-94dd-387ef6d2d25a" xsi:nil="true"/>
    <lcf76f155ced4ddcb4097134ff3c332f xmlns="a8e8afd7-fdfa-4e33-926b-4787022af6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97883A-F259-44FD-901A-2A71FB07C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8afd7-fdfa-4e33-926b-4787022af674"/>
    <ds:schemaRef ds:uri="8dd15a04-75fd-4978-94dd-387ef6d2d2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45F4A1-230E-44EE-86C6-AAD86D6A907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a8e8afd7-fdfa-4e33-926b-4787022af674"/>
    <ds:schemaRef ds:uri="8dd15a04-75fd-4978-94dd-387ef6d2d25a"/>
  </ds:schemaRefs>
</ds:datastoreItem>
</file>

<file path=customXml/itemProps3.xml><?xml version="1.0" encoding="utf-8"?>
<ds:datastoreItem xmlns:ds="http://schemas.openxmlformats.org/officeDocument/2006/customXml" ds:itemID="{13B48532-03CA-407D-9BFC-2F953E2C6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PCG_General_Deck_Template _WIDE (1)</Template>
  <TotalTime>10632</TotalTime>
  <Words>741</Words>
  <Application>Microsoft Office PowerPoint</Application>
  <PresentationFormat>Widescreen</PresentationFormat>
  <Paragraphs>150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Health Information Exchange</vt:lpstr>
      <vt:lpstr>Agenda</vt:lpstr>
      <vt:lpstr>Experience  Makes the  Difference</vt:lpstr>
      <vt:lpstr>The PCG Approach – How It Works for USVI</vt:lpstr>
      <vt:lpstr>Architecting the HIE</vt:lpstr>
      <vt:lpstr>Stakeholder/Provider Outreach and Organizational Change Management</vt:lpstr>
      <vt:lpstr>Accomplishments So Far</vt:lpstr>
      <vt:lpstr>Challenges</vt:lpstr>
      <vt:lpstr>Interoperability</vt:lpstr>
      <vt:lpstr>The Aim</vt:lpstr>
      <vt:lpstr>Opportunity for Health Information Exchange</vt:lpstr>
      <vt:lpstr>PowerPoint Presentation</vt:lpstr>
      <vt:lpstr>For Providers</vt:lpstr>
      <vt:lpstr>Next Steps</vt:lpstr>
      <vt:lpstr>The Path Forward</vt:lpstr>
      <vt:lpstr>Project Timeline</vt:lpstr>
      <vt:lpstr>PowerPoint Presentation</vt:lpstr>
      <vt:lpstr>USVI Core  HIE Service Stack</vt:lpstr>
      <vt:lpstr>PMO/HIE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Information Exchange</dc:title>
  <dc:creator>Van Popering, Michael</dc:creator>
  <cp:lastModifiedBy>Van Popering, Michael</cp:lastModifiedBy>
  <cp:revision>44</cp:revision>
  <cp:lastPrinted>2019-06-14T18:50:03Z</cp:lastPrinted>
  <dcterms:created xsi:type="dcterms:W3CDTF">2022-04-20T13:36:31Z</dcterms:created>
  <dcterms:modified xsi:type="dcterms:W3CDTF">2022-09-07T12:50:38Z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0x010100BC0E4B55354AA1428B012F13AA76C1A2</vt:lpwstr>
  </property>
  <property fmtid="{D5CDD505-2E9C-101B-9397-08002B2CF9AE}" pid="3" name="_dlc_DocIdItemGuid">
    <vt:lpwstr>b30c8b5f-64bd-4cd5-a0c1-f87eb9a87ef1</vt:lpwstr>
  </property>
  <property fmtid="{D5CDD505-2E9C-101B-9397-08002B2CF9AE}" pid="4" name="MediaServiceImageTags">
    <vt:lpwstr/>
  </property>
</Properties>
</file>